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73" r:id="rId4"/>
    <p:sldId id="269" r:id="rId5"/>
    <p:sldId id="258" r:id="rId6"/>
    <p:sldId id="270" r:id="rId7"/>
    <p:sldId id="274" r:id="rId8"/>
    <p:sldId id="271" r:id="rId9"/>
    <p:sldId id="272" r:id="rId10"/>
    <p:sldId id="275" r:id="rId11"/>
    <p:sldId id="276" r:id="rId12"/>
    <p:sldId id="277" r:id="rId13"/>
    <p:sldId id="278" r:id="rId14"/>
    <p:sldId id="279" r:id="rId15"/>
    <p:sldId id="265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340621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275A-76C9-4EDD-AF8E-A52584B5E184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7C00B-BC49-4E28-A0F1-9356AFF942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757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275A-76C9-4EDD-AF8E-A52584B5E184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7C00B-BC49-4E28-A0F1-9356AFF942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80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275A-76C9-4EDD-AF8E-A52584B5E184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7C00B-BC49-4E28-A0F1-9356AFF942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1749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275A-76C9-4EDD-AF8E-A52584B5E184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7C00B-BC49-4E28-A0F1-9356AFF942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037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275A-76C9-4EDD-AF8E-A52584B5E184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7C00B-BC49-4E28-A0F1-9356AFF942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0424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275A-76C9-4EDD-AF8E-A52584B5E184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7C00B-BC49-4E28-A0F1-9356AFF942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563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275A-76C9-4EDD-AF8E-A52584B5E184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7C00B-BC49-4E28-A0F1-9356AFF942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08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275A-76C9-4EDD-AF8E-A52584B5E184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7C00B-BC49-4E28-A0F1-9356AFF942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2242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275A-76C9-4EDD-AF8E-A52584B5E184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7C00B-BC49-4E28-A0F1-9356AFF942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5907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9275A-76C9-4EDD-AF8E-A52584B5E184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7C00B-BC49-4E28-A0F1-9356AFF942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758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9275A-76C9-4EDD-AF8E-A52584B5E184}" type="datetimeFigureOut">
              <a:rPr lang="ko-KR" altLang="en-US" smtClean="0"/>
              <a:t>2020-04-13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7C00B-BC49-4E28-A0F1-9356AFF9422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621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525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632546" y="2695724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latin typeface="+mj-lt"/>
              </a:rPr>
              <a:t>2020</a:t>
            </a:r>
            <a:r>
              <a:rPr lang="ko-KR" altLang="en-US" sz="2400" b="1" dirty="0">
                <a:latin typeface="+mj-lt"/>
              </a:rPr>
              <a:t>년도 </a:t>
            </a:r>
            <a:r>
              <a:rPr lang="ko-KR" altLang="en-US" sz="2400" b="1" dirty="0" err="1">
                <a:latin typeface="+mj-lt"/>
              </a:rPr>
              <a:t>일반고</a:t>
            </a:r>
            <a:r>
              <a:rPr lang="ko-KR" altLang="en-US" sz="2400" b="1" dirty="0">
                <a:latin typeface="+mj-lt"/>
              </a:rPr>
              <a:t> 특화과정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4245" y="3204265"/>
            <a:ext cx="5505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>
                <a:latin typeface="+mj-lt"/>
              </a:rPr>
              <a:t>입학을 진심으로 축하합니다</a:t>
            </a:r>
            <a:r>
              <a:rPr lang="en-US" altLang="ko-KR" sz="3200" b="1" dirty="0">
                <a:latin typeface="+mj-lt"/>
              </a:rPr>
              <a:t>.</a:t>
            </a:r>
            <a:endParaRPr lang="ko-KR" altLang="en-US" sz="3200" b="1" dirty="0">
              <a:latin typeface="+mj-lt"/>
            </a:endParaRPr>
          </a:p>
        </p:txBody>
      </p:sp>
      <p:pic>
        <p:nvPicPr>
          <p:cNvPr id="6153" name="Picture 9" descr="C:\Users\허훈일\Desktop\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040" y="6419370"/>
            <a:ext cx="1331442" cy="210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766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203306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50000"/>
              </a:lnSpc>
              <a:buNone/>
            </a:pPr>
            <a:r>
              <a:rPr lang="en-US" altLang="ko-KR" sz="4400" b="1" dirty="0"/>
              <a:t>3. </a:t>
            </a:r>
            <a:r>
              <a:rPr lang="ko-KR" altLang="en-US" sz="4400" b="1" dirty="0"/>
              <a:t>유의 및 안내사항</a:t>
            </a:r>
          </a:p>
        </p:txBody>
      </p:sp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15616" cy="2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907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67544" y="1929532"/>
            <a:ext cx="8208912" cy="144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148064" y="908720"/>
            <a:ext cx="3528392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유의 및 안내사항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lt"/>
              </a:rPr>
              <a:t>1. </a:t>
            </a:r>
            <a:r>
              <a:rPr lang="ko-KR" altLang="en-US" sz="2000" b="1" dirty="0">
                <a:latin typeface="+mj-lt"/>
              </a:rPr>
              <a:t> 훈련수당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1. </a:t>
            </a:r>
            <a:r>
              <a:rPr lang="ko-KR" altLang="en-US" sz="2000" dirty="0">
                <a:latin typeface="+mj-lt"/>
              </a:rPr>
              <a:t>훈련수당</a:t>
            </a:r>
            <a:r>
              <a:rPr lang="en-US" altLang="ko-KR" sz="2000" b="1" dirty="0">
                <a:latin typeface="+mj-lt"/>
              </a:rPr>
              <a:t>: </a:t>
            </a:r>
            <a:r>
              <a:rPr lang="ko-KR" altLang="en-US" sz="2000" b="1" dirty="0">
                <a:latin typeface="+mj-lt"/>
              </a:rPr>
              <a:t>온라인 강의 기간동안 훈련수당 동일하게 지급</a:t>
            </a:r>
            <a:endParaRPr lang="en-US" altLang="ko-KR" sz="2000" b="1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- </a:t>
            </a:r>
            <a:r>
              <a:rPr lang="ko-KR" altLang="en-US" sz="2000" dirty="0">
                <a:latin typeface="+mj-lt"/>
              </a:rPr>
              <a:t>교통비</a:t>
            </a:r>
            <a:r>
              <a:rPr lang="en-US" altLang="ko-KR" sz="2000" dirty="0">
                <a:latin typeface="+mj-lt"/>
              </a:rPr>
              <a:t>:</a:t>
            </a:r>
            <a:r>
              <a:rPr lang="ko-KR" altLang="en-US" sz="2000" dirty="0">
                <a:latin typeface="+mj-lt"/>
              </a:rPr>
              <a:t> 일일 </a:t>
            </a:r>
            <a:r>
              <a:rPr lang="en-US" altLang="ko-KR" sz="2000" dirty="0">
                <a:latin typeface="+mj-lt"/>
              </a:rPr>
              <a:t>2,500</a:t>
            </a:r>
            <a:r>
              <a:rPr lang="ko-KR" altLang="en-US" sz="2000" dirty="0">
                <a:latin typeface="+mj-lt"/>
              </a:rPr>
              <a:t>원</a:t>
            </a:r>
            <a:r>
              <a:rPr lang="en-US" altLang="ko-KR" sz="2000" dirty="0">
                <a:latin typeface="+mj-lt"/>
              </a:rPr>
              <a:t>(</a:t>
            </a:r>
            <a:r>
              <a:rPr lang="ko-KR" altLang="en-US" sz="2000" dirty="0">
                <a:latin typeface="+mj-lt"/>
              </a:rPr>
              <a:t>월 최대 </a:t>
            </a:r>
            <a:r>
              <a:rPr lang="en-US" altLang="ko-KR" sz="2000" dirty="0">
                <a:latin typeface="+mj-lt"/>
              </a:rPr>
              <a:t>50,000</a:t>
            </a:r>
            <a:r>
              <a:rPr lang="ko-KR" altLang="en-US" sz="2000" dirty="0">
                <a:latin typeface="+mj-lt"/>
              </a:rPr>
              <a:t>원</a:t>
            </a:r>
            <a:r>
              <a:rPr lang="en-US" altLang="ko-KR" sz="2000" dirty="0">
                <a:latin typeface="+mj-lt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- </a:t>
            </a:r>
            <a:r>
              <a:rPr lang="ko-KR" altLang="en-US" sz="2000" dirty="0">
                <a:latin typeface="+mj-lt"/>
              </a:rPr>
              <a:t>식비</a:t>
            </a:r>
            <a:r>
              <a:rPr lang="en-US" altLang="ko-KR" sz="2000" dirty="0">
                <a:latin typeface="+mj-lt"/>
              </a:rPr>
              <a:t>: </a:t>
            </a:r>
            <a:r>
              <a:rPr lang="ko-KR" altLang="en-US" sz="2000" dirty="0">
                <a:latin typeface="+mj-lt"/>
              </a:rPr>
              <a:t>일일</a:t>
            </a:r>
            <a:r>
              <a:rPr lang="en-US" altLang="ko-KR" sz="2000" dirty="0">
                <a:latin typeface="+mj-lt"/>
              </a:rPr>
              <a:t>5</a:t>
            </a:r>
            <a:r>
              <a:rPr lang="ko-KR" altLang="en-US" sz="2000" dirty="0">
                <a:latin typeface="+mj-lt"/>
              </a:rPr>
              <a:t>교시 이상 부터 지급됨</a:t>
            </a:r>
            <a:r>
              <a:rPr lang="en-US" altLang="ko-KR" sz="2000" dirty="0">
                <a:latin typeface="+mj-lt"/>
              </a:rPr>
              <a:t>, </a:t>
            </a:r>
            <a:r>
              <a:rPr lang="ko-KR" altLang="en-US" sz="2000" dirty="0">
                <a:latin typeface="+mj-lt"/>
              </a:rPr>
              <a:t>일일 </a:t>
            </a:r>
            <a:r>
              <a:rPr lang="en-US" altLang="ko-KR" sz="2000" dirty="0">
                <a:latin typeface="+mj-lt"/>
              </a:rPr>
              <a:t>3,300</a:t>
            </a:r>
            <a:r>
              <a:rPr lang="ko-KR" altLang="en-US" sz="2000" dirty="0">
                <a:latin typeface="+mj-lt"/>
              </a:rPr>
              <a:t>원</a:t>
            </a:r>
            <a:r>
              <a:rPr lang="en-US" altLang="ko-KR" sz="2000" dirty="0">
                <a:latin typeface="+mj-lt"/>
              </a:rPr>
              <a:t>(</a:t>
            </a:r>
            <a:r>
              <a:rPr lang="ko-KR" altLang="en-US" sz="2000" dirty="0">
                <a:latin typeface="+mj-lt"/>
              </a:rPr>
              <a:t>월 최대 </a:t>
            </a:r>
            <a:r>
              <a:rPr lang="en-US" altLang="ko-KR" sz="2000" dirty="0">
                <a:latin typeface="+mj-lt"/>
              </a:rPr>
              <a:t>66,000</a:t>
            </a:r>
            <a:r>
              <a:rPr lang="ko-KR" altLang="en-US" sz="2000" dirty="0">
                <a:latin typeface="+mj-lt"/>
              </a:rPr>
              <a:t>원</a:t>
            </a:r>
            <a:r>
              <a:rPr lang="en-US" altLang="ko-KR" sz="2000" dirty="0">
                <a:latin typeface="+mj-lt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- </a:t>
            </a:r>
            <a:r>
              <a:rPr lang="ko-KR" altLang="en-US" sz="2000" dirty="0">
                <a:solidFill>
                  <a:srgbClr val="FF0000"/>
                </a:solidFill>
                <a:latin typeface="+mj-lt"/>
              </a:rPr>
              <a:t>단위기간</a:t>
            </a:r>
            <a:r>
              <a:rPr lang="en-US" altLang="ko-KR" sz="2000" dirty="0">
                <a:latin typeface="+mj-lt"/>
              </a:rPr>
              <a:t>(</a:t>
            </a:r>
            <a:r>
              <a:rPr lang="ko-KR" altLang="en-US" sz="2000" dirty="0">
                <a:latin typeface="+mj-lt"/>
              </a:rPr>
              <a:t>개강일로부터 한달 단위</a:t>
            </a:r>
            <a:r>
              <a:rPr lang="en-US" altLang="ko-KR" sz="2000" dirty="0">
                <a:latin typeface="+mj-lt"/>
              </a:rPr>
              <a:t>, </a:t>
            </a:r>
            <a:r>
              <a:rPr lang="ko-KR" altLang="en-US" sz="2000" dirty="0">
                <a:latin typeface="+mj-lt"/>
              </a:rPr>
              <a:t>예를 들어 </a:t>
            </a:r>
            <a:r>
              <a:rPr lang="en-US" altLang="ko-KR" sz="2000" dirty="0">
                <a:latin typeface="+mj-lt"/>
              </a:rPr>
              <a:t>4/16</a:t>
            </a:r>
            <a:r>
              <a:rPr lang="ko-KR" altLang="en-US" sz="2000" dirty="0">
                <a:latin typeface="+mj-lt"/>
              </a:rPr>
              <a:t>개강이면 </a:t>
            </a:r>
            <a:r>
              <a:rPr lang="en-US" altLang="ko-KR" sz="2000" dirty="0">
                <a:latin typeface="+mj-lt"/>
              </a:rPr>
              <a:t>4/16~5/15) </a:t>
            </a:r>
            <a:r>
              <a:rPr lang="ko-KR" altLang="en-US" sz="2000" dirty="0">
                <a:solidFill>
                  <a:srgbClr val="FF0000"/>
                </a:solidFill>
                <a:latin typeface="+mj-lt"/>
              </a:rPr>
              <a:t>출석률</a:t>
            </a:r>
            <a:r>
              <a:rPr lang="ko-KR" altLang="en-US" sz="2000" dirty="0">
                <a:latin typeface="+mj-lt"/>
              </a:rPr>
              <a:t> </a:t>
            </a:r>
            <a:r>
              <a:rPr lang="en-US" altLang="ko-KR" sz="2000" dirty="0">
                <a:solidFill>
                  <a:srgbClr val="FF0000"/>
                </a:solidFill>
                <a:latin typeface="+mj-lt"/>
              </a:rPr>
              <a:t>80% </a:t>
            </a:r>
            <a:r>
              <a:rPr lang="ko-KR" altLang="en-US" sz="2000" dirty="0" smtClean="0">
                <a:solidFill>
                  <a:srgbClr val="FF0000"/>
                </a:solidFill>
                <a:latin typeface="+mj-lt"/>
              </a:rPr>
              <a:t>이상인 </a:t>
            </a:r>
            <a:r>
              <a:rPr lang="ko-KR" altLang="en-US" sz="2000" dirty="0">
                <a:solidFill>
                  <a:srgbClr val="FF0000"/>
                </a:solidFill>
                <a:latin typeface="+mj-lt"/>
              </a:rPr>
              <a:t>경우만 지급</a:t>
            </a:r>
            <a:endParaRPr lang="en-US" altLang="ko-KR" sz="2000" dirty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- </a:t>
            </a:r>
            <a:r>
              <a:rPr lang="ko-KR" altLang="en-US" sz="2000" dirty="0">
                <a:latin typeface="+mj-lt"/>
              </a:rPr>
              <a:t>결석일에는 지급되지 않음 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- </a:t>
            </a:r>
            <a:r>
              <a:rPr lang="ko-KR" altLang="en-US" sz="2000" dirty="0">
                <a:latin typeface="+mj-lt"/>
              </a:rPr>
              <a:t>지각</a:t>
            </a:r>
            <a:r>
              <a:rPr lang="en-US" altLang="ko-KR" sz="2000" dirty="0">
                <a:latin typeface="+mj-lt"/>
              </a:rPr>
              <a:t>, </a:t>
            </a:r>
            <a:r>
              <a:rPr lang="ko-KR" altLang="en-US" sz="2000" dirty="0">
                <a:latin typeface="+mj-lt"/>
              </a:rPr>
              <a:t>조퇴</a:t>
            </a:r>
            <a:r>
              <a:rPr lang="en-US" altLang="ko-KR" sz="2000" dirty="0">
                <a:latin typeface="+mj-lt"/>
              </a:rPr>
              <a:t>, </a:t>
            </a:r>
            <a:r>
              <a:rPr lang="ko-KR" altLang="en-US" sz="2000" dirty="0">
                <a:latin typeface="+mj-lt"/>
              </a:rPr>
              <a:t>외출 누적 </a:t>
            </a:r>
            <a:r>
              <a:rPr lang="en-US" altLang="ko-KR" sz="2000" dirty="0">
                <a:latin typeface="+mj-lt"/>
              </a:rPr>
              <a:t>3</a:t>
            </a:r>
            <a:r>
              <a:rPr lang="ko-KR" altLang="en-US" sz="2000" dirty="0">
                <a:latin typeface="+mj-lt"/>
              </a:rPr>
              <a:t>회</a:t>
            </a:r>
            <a:r>
              <a:rPr lang="en-US" altLang="ko-KR" sz="2000" dirty="0">
                <a:latin typeface="+mj-lt"/>
              </a:rPr>
              <a:t>= </a:t>
            </a:r>
            <a:r>
              <a:rPr lang="ko-KR" altLang="en-US" sz="2000" dirty="0">
                <a:latin typeface="+mj-lt"/>
              </a:rPr>
              <a:t>결석 </a:t>
            </a:r>
            <a:r>
              <a:rPr lang="en-US" altLang="ko-KR" sz="2000" dirty="0">
                <a:latin typeface="+mj-lt"/>
              </a:rPr>
              <a:t>1</a:t>
            </a:r>
            <a:r>
              <a:rPr lang="ko-KR" altLang="en-US" sz="2000" dirty="0">
                <a:latin typeface="+mj-lt"/>
              </a:rPr>
              <a:t>회 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- </a:t>
            </a:r>
            <a:r>
              <a:rPr lang="ko-KR" altLang="en-US" sz="2000" dirty="0">
                <a:latin typeface="+mj-lt"/>
              </a:rPr>
              <a:t>훈련기관에서 일괄적으로 신청하며 지급시기는 단위기간 종료 후 약 한달 기준으로 개인계좌로 입금됨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※ 2020</a:t>
            </a:r>
            <a:r>
              <a:rPr lang="ko-KR" altLang="en-US" sz="2000" dirty="0">
                <a:latin typeface="+mj-lt"/>
              </a:rPr>
              <a:t>년부터는 </a:t>
            </a:r>
            <a:r>
              <a:rPr lang="ko-KR" altLang="en-US" sz="2000" dirty="0" err="1">
                <a:latin typeface="+mj-lt"/>
              </a:rPr>
              <a:t>고용부</a:t>
            </a:r>
            <a:r>
              <a:rPr lang="ko-KR" altLang="en-US" sz="2000" dirty="0">
                <a:latin typeface="+mj-lt"/>
              </a:rPr>
              <a:t> 규정에 따라 </a:t>
            </a:r>
            <a:r>
              <a:rPr lang="ko-KR" altLang="en-US" sz="2000" dirty="0" err="1">
                <a:latin typeface="+mj-lt"/>
              </a:rPr>
              <a:t>일반고특화</a:t>
            </a:r>
            <a:r>
              <a:rPr lang="ko-KR" altLang="en-US" sz="2000" dirty="0">
                <a:latin typeface="+mj-lt"/>
              </a:rPr>
              <a:t> 훈련생이 취업성공패키지 대상자에서 제외되어 참여수당은 지급되지 않음</a:t>
            </a:r>
            <a:endParaRPr lang="en-US" altLang="ko-KR" sz="2000" dirty="0">
              <a:latin typeface="+mj-lt"/>
            </a:endParaRPr>
          </a:p>
        </p:txBody>
      </p:sp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15616" cy="2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0080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67544" y="1929532"/>
            <a:ext cx="8208912" cy="144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148064" y="908720"/>
            <a:ext cx="3528392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유의 및 안내사항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867328" cy="514116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lt"/>
              </a:rPr>
              <a:t>2. </a:t>
            </a:r>
            <a:r>
              <a:rPr lang="ko-KR" altLang="en-US" sz="2000" b="1" dirty="0">
                <a:latin typeface="+mj-lt"/>
              </a:rPr>
              <a:t> </a:t>
            </a:r>
            <a:r>
              <a:rPr lang="ko-KR" altLang="en-US" sz="2000" b="1" dirty="0" err="1">
                <a:latin typeface="+mj-lt"/>
              </a:rPr>
              <a:t>출결관리</a:t>
            </a:r>
            <a:endParaRPr lang="ko-KR" altLang="en-US" sz="2000" b="1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>
                <a:latin typeface="+mj-lt"/>
              </a:rPr>
              <a:t>1. </a:t>
            </a:r>
            <a:r>
              <a:rPr lang="ko-KR" altLang="en-US" sz="1800" dirty="0">
                <a:latin typeface="+mj-lt"/>
              </a:rPr>
              <a:t>위탁반이 각각 학사일정과 수업시간이 상이하므로 </a:t>
            </a:r>
            <a:r>
              <a:rPr lang="ko-KR" altLang="en-US" sz="1800" dirty="0">
                <a:solidFill>
                  <a:srgbClr val="FF0000"/>
                </a:solidFill>
                <a:latin typeface="+mj-lt"/>
              </a:rPr>
              <a:t>반드시 본인 소속 위탁반을 확인하여 수업시간과 일정 숙지함</a:t>
            </a:r>
            <a:endParaRPr lang="en-US" altLang="ko-KR" sz="1800" dirty="0">
              <a:solidFill>
                <a:srgbClr val="FF0000"/>
              </a:solidFill>
              <a:latin typeface="+mj-lt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endParaRPr lang="en-US" altLang="ko-KR" sz="2000" dirty="0">
              <a:latin typeface="+mj-lt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sz="2000" dirty="0">
              <a:latin typeface="+mj-lt"/>
            </a:endParaRPr>
          </a:p>
        </p:txBody>
      </p:sp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15616" cy="2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xmlns="" id="{209A6E48-FFEA-4CB3-9303-5EBC98AD8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296704"/>
              </p:ext>
            </p:extLst>
          </p:nvPr>
        </p:nvGraphicFramePr>
        <p:xfrm>
          <a:off x="665313" y="3147511"/>
          <a:ext cx="7867128" cy="332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97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35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299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39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69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6296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76245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04.16(</a:t>
                      </a:r>
                      <a:r>
                        <a:rPr lang="ko-KR" altLang="en-US" sz="1600" dirty="0"/>
                        <a:t>목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04.17(</a:t>
                      </a:r>
                      <a:r>
                        <a:rPr lang="ko-KR" altLang="en-US" sz="1600" dirty="0"/>
                        <a:t>금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04.20(</a:t>
                      </a:r>
                      <a:r>
                        <a:rPr lang="ko-KR" altLang="en-US" sz="1600" dirty="0"/>
                        <a:t>월</a:t>
                      </a:r>
                      <a:r>
                        <a:rPr lang="en-US" altLang="ko-KR" sz="1600" dirty="0"/>
                        <a:t>)~</a:t>
                      </a:r>
                    </a:p>
                    <a:p>
                      <a:pPr algn="ctr" latinLnBrk="1"/>
                      <a:r>
                        <a:rPr lang="en-US" altLang="ko-KR" sz="1600" dirty="0"/>
                        <a:t>05.27(</a:t>
                      </a:r>
                      <a:r>
                        <a:rPr lang="ko-KR" altLang="en-US" sz="1600" dirty="0"/>
                        <a:t>수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05.28(</a:t>
                      </a:r>
                      <a:r>
                        <a:rPr lang="ko-KR" altLang="en-US" sz="1600" dirty="0"/>
                        <a:t>목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05.29(</a:t>
                      </a:r>
                      <a:r>
                        <a:rPr lang="ko-KR" altLang="en-US" sz="1600" dirty="0"/>
                        <a:t>금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98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헤어입직자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분교</a:t>
                      </a:r>
                      <a:r>
                        <a:rPr lang="en-US" altLang="ko-KR" dirty="0"/>
                        <a:t>,</a:t>
                      </a:r>
                      <a:r>
                        <a:rPr lang="ko-KR" altLang="en-US" dirty="0" err="1"/>
                        <a:t>일산캠</a:t>
                      </a:r>
                      <a:r>
                        <a:rPr lang="en-US" altLang="ko-KR" dirty="0"/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교시</a:t>
                      </a:r>
                      <a:r>
                        <a:rPr lang="en-US" altLang="ko-KR" dirty="0"/>
                        <a:t>14:10</a:t>
                      </a:r>
                    </a:p>
                    <a:p>
                      <a:pPr algn="ctr" latinLnBrk="1"/>
                      <a:r>
                        <a:rPr lang="en-US" altLang="ko-KR" dirty="0"/>
                        <a:t>16:10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교시</a:t>
                      </a:r>
                      <a:r>
                        <a:rPr lang="en-US" altLang="ko-KR" dirty="0"/>
                        <a:t>14:10</a:t>
                      </a:r>
                    </a:p>
                    <a:p>
                      <a:pPr algn="ctr" latinLnBrk="1"/>
                      <a:r>
                        <a:rPr lang="en-US" altLang="ko-KR" dirty="0"/>
                        <a:t>16:10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14:10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098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헤어</a:t>
                      </a:r>
                      <a:r>
                        <a:rPr lang="en-US" altLang="ko-KR" dirty="0"/>
                        <a:t>&amp;</a:t>
                      </a:r>
                      <a:r>
                        <a:rPr lang="ko-KR" altLang="en-US" dirty="0"/>
                        <a:t>메이크업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분교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 err="1"/>
                        <a:t>일산캠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11:00</a:t>
                      </a:r>
                    </a:p>
                    <a:p>
                      <a:pPr algn="ctr" latinLnBrk="1"/>
                      <a:r>
                        <a:rPr lang="en-US" altLang="ko-KR" dirty="0"/>
                        <a:t>13:00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11:00</a:t>
                      </a:r>
                    </a:p>
                    <a:p>
                      <a:pPr algn="ctr" latinLnBrk="1"/>
                      <a:r>
                        <a:rPr lang="en-US" altLang="ko-KR" dirty="0"/>
                        <a:t>13:00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09:30</a:t>
                      </a:r>
                    </a:p>
                    <a:p>
                      <a:pPr algn="ctr" latinLnBrk="1"/>
                      <a:r>
                        <a:rPr lang="en-US" altLang="ko-KR" dirty="0"/>
                        <a:t>13:30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986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메이크업</a:t>
                      </a:r>
                      <a:r>
                        <a:rPr lang="en-US" altLang="ko-KR" dirty="0"/>
                        <a:t>&amp;</a:t>
                      </a:r>
                      <a:r>
                        <a:rPr lang="ko-KR" altLang="en-US" dirty="0"/>
                        <a:t>헤어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본교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 err="1"/>
                        <a:t>화정캠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11:00</a:t>
                      </a:r>
                    </a:p>
                    <a:p>
                      <a:pPr algn="ctr" latinLnBrk="1"/>
                      <a:r>
                        <a:rPr lang="en-US" altLang="ko-KR" dirty="0"/>
                        <a:t>13:00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11:00</a:t>
                      </a:r>
                    </a:p>
                    <a:p>
                      <a:pPr algn="ctr" latinLnBrk="1"/>
                      <a:r>
                        <a:rPr lang="en-US" altLang="ko-KR" dirty="0"/>
                        <a:t>13:00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09:30</a:t>
                      </a:r>
                    </a:p>
                    <a:p>
                      <a:pPr algn="ctr" latinLnBrk="1"/>
                      <a:r>
                        <a:rPr lang="en-US" altLang="ko-KR" dirty="0"/>
                        <a:t>13:30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364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67544" y="1929532"/>
            <a:ext cx="8208912" cy="144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148064" y="908720"/>
            <a:ext cx="3528392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유의 및 안내사항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867328" cy="514116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lt"/>
              </a:rPr>
              <a:t>2. </a:t>
            </a:r>
            <a:r>
              <a:rPr lang="ko-KR" altLang="en-US" sz="2000" b="1" dirty="0">
                <a:latin typeface="+mj-lt"/>
              </a:rPr>
              <a:t> </a:t>
            </a:r>
            <a:r>
              <a:rPr lang="ko-KR" altLang="en-US" sz="2000" b="1" dirty="0" err="1">
                <a:latin typeface="+mj-lt"/>
              </a:rPr>
              <a:t>출결관리</a:t>
            </a:r>
            <a:endParaRPr lang="ko-KR" altLang="en-US" sz="2000" b="1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2</a:t>
            </a:r>
            <a:r>
              <a:rPr lang="en-US" altLang="ko-KR" sz="1800" dirty="0">
                <a:latin typeface="+mj-lt"/>
              </a:rPr>
              <a:t>. </a:t>
            </a:r>
            <a:r>
              <a:rPr lang="ko-KR" altLang="en-US" sz="1800" dirty="0">
                <a:latin typeface="+mj-lt"/>
              </a:rPr>
              <a:t>수업시간 </a:t>
            </a:r>
            <a:r>
              <a:rPr lang="en-US" altLang="ko-KR" sz="1800" b="1" dirty="0">
                <a:latin typeface="+mj-lt"/>
              </a:rPr>
              <a:t>10</a:t>
            </a:r>
            <a:r>
              <a:rPr lang="ko-KR" altLang="en-US" sz="1800" b="1" dirty="0">
                <a:latin typeface="+mj-lt"/>
              </a:rPr>
              <a:t>분전 </a:t>
            </a:r>
            <a:r>
              <a:rPr lang="ko-KR" altLang="en-US" sz="1800" dirty="0">
                <a:latin typeface="+mj-lt"/>
              </a:rPr>
              <a:t>접속하여 출결 체크 준비함 </a:t>
            </a:r>
            <a:endParaRPr lang="en-US" altLang="ko-KR" sz="18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>
                <a:latin typeface="+mj-lt"/>
              </a:rPr>
              <a:t>3. 50</a:t>
            </a:r>
            <a:r>
              <a:rPr lang="ko-KR" altLang="en-US" sz="1800" dirty="0">
                <a:latin typeface="+mj-lt"/>
              </a:rPr>
              <a:t>분 수업시간 중 자리를 이탈하거나 접속을 끊으면 </a:t>
            </a:r>
            <a:r>
              <a:rPr lang="ko-KR" altLang="en-US" sz="1800" b="1" dirty="0">
                <a:latin typeface="+mj-lt"/>
              </a:rPr>
              <a:t>외출처리</a:t>
            </a:r>
            <a:r>
              <a:rPr lang="ko-KR" altLang="en-US" sz="1800" dirty="0">
                <a:latin typeface="+mj-lt"/>
              </a:rPr>
              <a:t> 되므로 반드시 </a:t>
            </a:r>
            <a:r>
              <a:rPr lang="en-US" altLang="ko-KR" sz="1800" dirty="0">
                <a:latin typeface="+mj-lt"/>
              </a:rPr>
              <a:t>50</a:t>
            </a:r>
            <a:r>
              <a:rPr lang="ko-KR" altLang="en-US" sz="1800" dirty="0">
                <a:latin typeface="+mj-lt"/>
              </a:rPr>
              <a:t>분 수업시간 동안 온라인 강의 수강함</a:t>
            </a:r>
            <a:endParaRPr lang="en-US" altLang="ko-KR" sz="18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>
                <a:latin typeface="+mj-lt"/>
              </a:rPr>
              <a:t>4. </a:t>
            </a:r>
            <a:r>
              <a:rPr lang="ko-KR" altLang="en-US" sz="1800" dirty="0">
                <a:latin typeface="+mj-lt"/>
              </a:rPr>
              <a:t>매 교시 시작 시 </a:t>
            </a:r>
            <a:r>
              <a:rPr lang="ko-KR" altLang="en-US" sz="1800" b="1" dirty="0">
                <a:latin typeface="+mj-lt"/>
              </a:rPr>
              <a:t>학생증을 들고 화면을 캡쳐 </a:t>
            </a:r>
            <a:r>
              <a:rPr lang="ko-KR" altLang="en-US" sz="1800" dirty="0">
                <a:latin typeface="+mj-lt"/>
              </a:rPr>
              <a:t>해야 하므로 학생증 미리 준비함 </a:t>
            </a:r>
            <a:endParaRPr lang="en-US" altLang="ko-KR" sz="18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>
                <a:latin typeface="+mj-lt"/>
              </a:rPr>
              <a:t>5. </a:t>
            </a:r>
            <a:r>
              <a:rPr lang="ko-KR" altLang="en-US" sz="1800" dirty="0">
                <a:latin typeface="+mj-lt"/>
              </a:rPr>
              <a:t>접속이 끊겼을 경우 당황하지 말고 행정실로 바로 연락 </a:t>
            </a:r>
            <a:r>
              <a:rPr lang="en-US" altLang="ko-KR" sz="1800" dirty="0">
                <a:latin typeface="+mj-lt"/>
              </a:rPr>
              <a:t>031-966-6653~4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800" dirty="0">
                <a:latin typeface="+mj-lt"/>
              </a:rPr>
              <a:t>6. QR</a:t>
            </a:r>
            <a:r>
              <a:rPr lang="ko-KR" altLang="en-US" sz="1800" dirty="0">
                <a:latin typeface="+mj-lt"/>
              </a:rPr>
              <a:t>코드 </a:t>
            </a:r>
            <a:r>
              <a:rPr lang="ko-KR" altLang="en-US" sz="1800" dirty="0" err="1">
                <a:latin typeface="+mj-lt"/>
              </a:rPr>
              <a:t>출결확인이</a:t>
            </a:r>
            <a:r>
              <a:rPr lang="ko-KR" altLang="en-US" sz="1800" dirty="0">
                <a:latin typeface="+mj-lt"/>
              </a:rPr>
              <a:t> 용이하므로 </a:t>
            </a:r>
            <a:r>
              <a:rPr lang="en-US" altLang="ko-KR" sz="1800" b="1" dirty="0">
                <a:latin typeface="+mj-lt"/>
              </a:rPr>
              <a:t>zoom</a:t>
            </a:r>
            <a:r>
              <a:rPr lang="ko-KR" altLang="en-US" sz="1800" b="1" dirty="0">
                <a:latin typeface="+mj-lt"/>
              </a:rPr>
              <a:t>사이트 접속을 </a:t>
            </a:r>
            <a:r>
              <a:rPr lang="en-US" altLang="ko-KR" sz="1800" b="1" dirty="0">
                <a:latin typeface="+mj-lt"/>
              </a:rPr>
              <a:t>PC, </a:t>
            </a:r>
            <a:r>
              <a:rPr lang="ko-KR" altLang="en-US" sz="1800" b="1" dirty="0">
                <a:latin typeface="+mj-lt"/>
              </a:rPr>
              <a:t>태블릿</a:t>
            </a:r>
            <a:r>
              <a:rPr lang="en-US" altLang="ko-KR" sz="1800" b="1" dirty="0">
                <a:latin typeface="+mj-lt"/>
              </a:rPr>
              <a:t>PC, </a:t>
            </a:r>
            <a:r>
              <a:rPr lang="ko-KR" altLang="en-US" sz="1800" b="1" dirty="0">
                <a:latin typeface="+mj-lt"/>
              </a:rPr>
              <a:t>가족명의의 핸드폰으로 하는 것을 추천함</a:t>
            </a:r>
            <a:endParaRPr lang="en-US" altLang="ko-KR" sz="1800" b="1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sz="2000" dirty="0">
              <a:latin typeface="+mj-lt"/>
            </a:endParaRPr>
          </a:p>
        </p:txBody>
      </p:sp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15616" cy="2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8785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67544" y="1929532"/>
            <a:ext cx="8208912" cy="144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148064" y="908720"/>
            <a:ext cx="3528392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유의 및 안내사항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867328" cy="514116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lt"/>
              </a:rPr>
              <a:t>3. </a:t>
            </a:r>
            <a:r>
              <a:rPr lang="ko-KR" altLang="en-US" sz="2000" b="1" dirty="0">
                <a:latin typeface="+mj-lt"/>
              </a:rPr>
              <a:t> 기타 안내사항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1. </a:t>
            </a:r>
            <a:r>
              <a:rPr lang="ko-KR" altLang="en-US" sz="2000" dirty="0">
                <a:latin typeface="+mj-lt"/>
              </a:rPr>
              <a:t>온라인 강의 일정이 </a:t>
            </a:r>
            <a:r>
              <a:rPr lang="en-US" altLang="ko-KR" sz="2000" dirty="0">
                <a:latin typeface="+mj-lt"/>
              </a:rPr>
              <a:t>5</a:t>
            </a:r>
            <a:r>
              <a:rPr lang="ko-KR" altLang="en-US" sz="2000" dirty="0">
                <a:latin typeface="+mj-lt"/>
              </a:rPr>
              <a:t>월</a:t>
            </a:r>
            <a:r>
              <a:rPr lang="en-US" altLang="ko-KR" sz="2000" dirty="0">
                <a:latin typeface="+mj-lt"/>
              </a:rPr>
              <a:t>29</a:t>
            </a:r>
            <a:r>
              <a:rPr lang="ko-KR" altLang="en-US" sz="2000" dirty="0" smtClean="0">
                <a:latin typeface="+mj-lt"/>
              </a:rPr>
              <a:t>일까지 이지만 </a:t>
            </a:r>
            <a:r>
              <a:rPr lang="ko-KR" altLang="en-US" sz="2000" dirty="0">
                <a:latin typeface="+mj-lt"/>
              </a:rPr>
              <a:t>정부 정책에 따라 온라인 강의일정 변경될 수 있음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2. </a:t>
            </a:r>
            <a:r>
              <a:rPr lang="ko-KR" altLang="en-US" sz="2000" dirty="0">
                <a:latin typeface="+mj-lt"/>
              </a:rPr>
              <a:t>온라인 개학 이후 특이사항 발생 시 행정실로 바로 연락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3. </a:t>
            </a:r>
            <a:r>
              <a:rPr lang="ko-KR" altLang="en-US" sz="2000" dirty="0">
                <a:latin typeface="+mj-lt"/>
              </a:rPr>
              <a:t>오프라인 개학 실시 시 전체 학사일정</a:t>
            </a:r>
            <a:r>
              <a:rPr lang="en-US" altLang="ko-KR" sz="2000" dirty="0">
                <a:latin typeface="+mj-lt"/>
              </a:rPr>
              <a:t>, </a:t>
            </a:r>
            <a:r>
              <a:rPr lang="ko-KR" altLang="en-US" sz="2000" dirty="0">
                <a:latin typeface="+mj-lt"/>
              </a:rPr>
              <a:t>학습안내 등을 별도로 진행예정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4. </a:t>
            </a:r>
            <a:r>
              <a:rPr lang="ko-KR" altLang="en-US" sz="2000" dirty="0">
                <a:latin typeface="+mj-lt"/>
              </a:rPr>
              <a:t>지급된 교재는 재지급이 불가하므로 분실되지 않도록 함 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sz="2000" dirty="0">
              <a:latin typeface="+mj-lt"/>
            </a:endParaRPr>
          </a:p>
        </p:txBody>
      </p:sp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15616" cy="2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9553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204" y="3645024"/>
            <a:ext cx="2042988" cy="53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82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827584" y="3573016"/>
            <a:ext cx="6480720" cy="3789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827584" y="2780928"/>
            <a:ext cx="7200800" cy="3789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827584" y="1942470"/>
            <a:ext cx="7776864" cy="3789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ko-KR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목차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50000"/>
              </a:lnSpc>
              <a:buAutoNum type="arabicPeriod"/>
            </a:pPr>
            <a:r>
              <a:rPr lang="ko-KR" altLang="en-US" sz="2000" b="1" dirty="0"/>
              <a:t>온라인개학 학사일정</a:t>
            </a:r>
            <a:endParaRPr lang="en-US" altLang="ko-KR" sz="2000" b="1" dirty="0"/>
          </a:p>
          <a:p>
            <a:pPr marL="457200" indent="-457200">
              <a:lnSpc>
                <a:spcPct val="250000"/>
              </a:lnSpc>
              <a:buAutoNum type="arabicPeriod"/>
            </a:pPr>
            <a:r>
              <a:rPr lang="ko-KR" altLang="en-US" sz="2000" b="1" dirty="0"/>
              <a:t>온라인강의 출결안내</a:t>
            </a:r>
            <a:endParaRPr lang="en-US" altLang="ko-KR" sz="2000" b="1" dirty="0"/>
          </a:p>
          <a:p>
            <a:pPr marL="457200" indent="-457200">
              <a:lnSpc>
                <a:spcPct val="250000"/>
              </a:lnSpc>
              <a:buAutoNum type="arabicPeriod"/>
            </a:pPr>
            <a:r>
              <a:rPr lang="ko-KR" altLang="en-US" sz="2000" b="1" dirty="0"/>
              <a:t>유의 및 안내사항</a:t>
            </a:r>
            <a:endParaRPr lang="en-US" altLang="ko-KR" sz="2000" b="1" dirty="0"/>
          </a:p>
        </p:txBody>
      </p:sp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15616" cy="2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855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203306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50000"/>
              </a:lnSpc>
              <a:buNone/>
            </a:pPr>
            <a:r>
              <a:rPr lang="en-US" altLang="ko-KR" sz="4400" b="1" dirty="0"/>
              <a:t>1. </a:t>
            </a:r>
            <a:r>
              <a:rPr lang="ko-KR" altLang="en-US" sz="4400" b="1" dirty="0"/>
              <a:t>온라인 개학 학사일정</a:t>
            </a:r>
          </a:p>
        </p:txBody>
      </p:sp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15616" cy="2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0060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67544" y="1929532"/>
            <a:ext cx="8208912" cy="144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148064" y="908720"/>
            <a:ext cx="3528392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온라인개학 학사일정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lt"/>
              </a:rPr>
              <a:t>1. </a:t>
            </a:r>
            <a:r>
              <a:rPr lang="ko-KR" altLang="en-US" sz="2000" b="1" dirty="0">
                <a:latin typeface="+mj-lt"/>
              </a:rPr>
              <a:t>온라인강의 일정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1. </a:t>
            </a:r>
            <a:r>
              <a:rPr lang="ko-KR" altLang="en-US" sz="2000" dirty="0">
                <a:latin typeface="+mj-lt"/>
              </a:rPr>
              <a:t>온라인강의 일정</a:t>
            </a:r>
            <a:r>
              <a:rPr lang="en-US" altLang="ko-KR" sz="2000" dirty="0">
                <a:latin typeface="+mj-lt"/>
              </a:rPr>
              <a:t>: </a:t>
            </a:r>
            <a:r>
              <a:rPr lang="en-US" altLang="ko-KR" sz="2000" dirty="0">
                <a:solidFill>
                  <a:srgbClr val="FF0000"/>
                </a:solidFill>
                <a:latin typeface="+mj-lt"/>
              </a:rPr>
              <a:t>2020.04.16(</a:t>
            </a:r>
            <a:r>
              <a:rPr lang="ko-KR" altLang="en-US" sz="2000" dirty="0">
                <a:solidFill>
                  <a:srgbClr val="FF0000"/>
                </a:solidFill>
                <a:latin typeface="+mj-lt"/>
              </a:rPr>
              <a:t>목</a:t>
            </a:r>
            <a:r>
              <a:rPr lang="en-US" altLang="ko-KR" sz="2000" dirty="0">
                <a:solidFill>
                  <a:srgbClr val="FF0000"/>
                </a:solidFill>
                <a:latin typeface="+mj-lt"/>
              </a:rPr>
              <a:t>)~2020.05.29(</a:t>
            </a:r>
            <a:r>
              <a:rPr lang="ko-KR" altLang="en-US" sz="2000" dirty="0">
                <a:solidFill>
                  <a:srgbClr val="FF0000"/>
                </a:solidFill>
                <a:latin typeface="+mj-lt"/>
              </a:rPr>
              <a:t>금</a:t>
            </a:r>
            <a:r>
              <a:rPr lang="en-US" altLang="ko-KR" sz="2000" dirty="0">
                <a:solidFill>
                  <a:srgbClr val="FF0000"/>
                </a:solidFill>
                <a:latin typeface="+mj-lt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※  </a:t>
            </a:r>
            <a:r>
              <a:rPr lang="ko-KR" altLang="en-US" sz="2000" dirty="0">
                <a:latin typeface="+mj-lt"/>
              </a:rPr>
              <a:t>단</a:t>
            </a:r>
            <a:r>
              <a:rPr lang="en-US" altLang="ko-KR" sz="2000" dirty="0">
                <a:latin typeface="+mj-lt"/>
              </a:rPr>
              <a:t>, </a:t>
            </a:r>
            <a:r>
              <a:rPr lang="ko-KR" altLang="en-US" sz="2000" dirty="0">
                <a:latin typeface="+mj-lt"/>
              </a:rPr>
              <a:t>오프라인개학 실시 시 온라인강의 일정은 변경될 수 있음</a:t>
            </a:r>
            <a:endParaRPr lang="en-US" altLang="ko-KR" sz="2000" dirty="0">
              <a:latin typeface="+mj-lt"/>
            </a:endParaRPr>
          </a:p>
          <a:p>
            <a:pPr marL="0" indent="0">
              <a:buNone/>
            </a:pPr>
            <a:r>
              <a:rPr lang="en-US" altLang="ko-KR" sz="2000" dirty="0">
                <a:latin typeface="+mj-lt"/>
              </a:rPr>
              <a:t>※  </a:t>
            </a:r>
            <a:r>
              <a:rPr lang="ko-KR" altLang="en-US" sz="2000" dirty="0">
                <a:latin typeface="+mj-lt"/>
              </a:rPr>
              <a:t>매월 </a:t>
            </a:r>
            <a:r>
              <a:rPr lang="ko-KR" altLang="en-US" sz="2000" dirty="0" err="1">
                <a:latin typeface="+mj-lt"/>
              </a:rPr>
              <a:t>셋째주</a:t>
            </a:r>
            <a:r>
              <a:rPr lang="ko-KR" altLang="en-US" sz="2000" dirty="0">
                <a:latin typeface="+mj-lt"/>
              </a:rPr>
              <a:t> 월요일은 </a:t>
            </a:r>
            <a:r>
              <a:rPr lang="ko-KR" altLang="en-US" sz="2000" dirty="0" err="1">
                <a:latin typeface="+mj-lt"/>
              </a:rPr>
              <a:t>원적교</a:t>
            </a:r>
            <a:r>
              <a:rPr lang="ko-KR" altLang="en-US" sz="2000" dirty="0">
                <a:latin typeface="+mj-lt"/>
              </a:rPr>
              <a:t> 출석이므로 </a:t>
            </a:r>
            <a:r>
              <a:rPr lang="ko-KR" altLang="en-US" sz="2000" dirty="0" err="1">
                <a:latin typeface="+mj-lt"/>
              </a:rPr>
              <a:t>원적교</a:t>
            </a:r>
            <a:r>
              <a:rPr lang="ko-KR" altLang="en-US" sz="2000" dirty="0">
                <a:latin typeface="+mj-lt"/>
              </a:rPr>
              <a:t> 온라인 강의 수강</a:t>
            </a:r>
            <a:r>
              <a:rPr lang="en-US" altLang="ko-KR" sz="2000" dirty="0">
                <a:latin typeface="+mj-lt"/>
              </a:rPr>
              <a:t>          </a:t>
            </a:r>
          </a:p>
          <a:p>
            <a:pPr marL="0" indent="0">
              <a:buNone/>
            </a:pPr>
            <a:r>
              <a:rPr lang="en-US" altLang="ko-KR" sz="2000" b="1" dirty="0">
                <a:solidFill>
                  <a:srgbClr val="FF0000"/>
                </a:solidFill>
                <a:latin typeface="+mj-lt"/>
              </a:rPr>
              <a:t>   </a:t>
            </a:r>
          </a:p>
          <a:p>
            <a:pPr marL="0" indent="0">
              <a:buNone/>
            </a:pPr>
            <a:r>
              <a:rPr lang="en-US" altLang="ko-KR" sz="2000" b="1" dirty="0">
                <a:solidFill>
                  <a:srgbClr val="FF0000"/>
                </a:solidFill>
                <a:latin typeface="+mj-lt"/>
              </a:rPr>
              <a:t>   04.20(</a:t>
            </a:r>
            <a:r>
              <a:rPr lang="ko-KR" altLang="en-US" sz="2000" b="1" dirty="0">
                <a:solidFill>
                  <a:srgbClr val="FF0000"/>
                </a:solidFill>
                <a:latin typeface="+mj-lt"/>
              </a:rPr>
              <a:t>월</a:t>
            </a:r>
            <a:r>
              <a:rPr lang="en-US" altLang="ko-KR" sz="2000" b="1" dirty="0">
                <a:solidFill>
                  <a:srgbClr val="FF0000"/>
                </a:solidFill>
                <a:latin typeface="+mj-lt"/>
              </a:rPr>
              <a:t>)</a:t>
            </a:r>
            <a:r>
              <a:rPr lang="en-US" altLang="ko-KR" sz="2000" dirty="0">
                <a:latin typeface="+mj-lt"/>
              </a:rPr>
              <a:t>: </a:t>
            </a:r>
            <a:r>
              <a:rPr lang="ko-KR" altLang="en-US" sz="2000" dirty="0" err="1">
                <a:latin typeface="+mj-lt"/>
              </a:rPr>
              <a:t>원적교</a:t>
            </a:r>
            <a:r>
              <a:rPr lang="ko-KR" altLang="en-US" sz="2000" dirty="0">
                <a:latin typeface="+mj-lt"/>
              </a:rPr>
              <a:t> 온라인강의 출석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   </a:t>
            </a:r>
            <a:r>
              <a:rPr lang="en-US" altLang="ko-KR" sz="2000" b="1" dirty="0">
                <a:solidFill>
                  <a:srgbClr val="FF0000"/>
                </a:solidFill>
                <a:latin typeface="+mj-lt"/>
              </a:rPr>
              <a:t>05.18(</a:t>
            </a:r>
            <a:r>
              <a:rPr lang="ko-KR" altLang="en-US" sz="2000" b="1" dirty="0">
                <a:solidFill>
                  <a:srgbClr val="FF0000"/>
                </a:solidFill>
                <a:latin typeface="+mj-lt"/>
              </a:rPr>
              <a:t>월</a:t>
            </a:r>
            <a:r>
              <a:rPr lang="en-US" altLang="ko-KR" sz="2000" b="1" dirty="0">
                <a:solidFill>
                  <a:srgbClr val="FF0000"/>
                </a:solidFill>
                <a:latin typeface="+mj-lt"/>
              </a:rPr>
              <a:t>)</a:t>
            </a:r>
            <a:r>
              <a:rPr lang="en-US" altLang="ko-KR" sz="2000" dirty="0">
                <a:latin typeface="+mj-lt"/>
              </a:rPr>
              <a:t>: </a:t>
            </a:r>
            <a:r>
              <a:rPr lang="ko-KR" altLang="en-US" sz="2000" dirty="0" err="1">
                <a:latin typeface="+mj-lt"/>
              </a:rPr>
              <a:t>원적교</a:t>
            </a:r>
            <a:r>
              <a:rPr lang="ko-KR" altLang="en-US" sz="2000" dirty="0">
                <a:latin typeface="+mj-lt"/>
              </a:rPr>
              <a:t> 온라인강의 출석 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sz="2000" dirty="0">
              <a:latin typeface="+mj-lt"/>
            </a:endParaRPr>
          </a:p>
        </p:txBody>
      </p:sp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15616" cy="2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536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67544" y="1929532"/>
            <a:ext cx="8208912" cy="144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148064" y="908720"/>
            <a:ext cx="3528392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온라인개학 학사일정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lt"/>
              </a:rPr>
              <a:t>2. </a:t>
            </a:r>
            <a:r>
              <a:rPr lang="ko-KR" altLang="en-US" sz="2000" b="1" dirty="0">
                <a:latin typeface="+mj-lt"/>
              </a:rPr>
              <a:t>수업시간 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2. </a:t>
            </a:r>
            <a:r>
              <a:rPr lang="ko-KR" altLang="en-US" sz="2000" dirty="0">
                <a:latin typeface="+mj-lt"/>
              </a:rPr>
              <a:t>수업시간</a:t>
            </a:r>
            <a:r>
              <a:rPr lang="en-US" altLang="ko-KR" sz="2000" dirty="0">
                <a:latin typeface="+mj-lt"/>
              </a:rPr>
              <a:t>: 50</a:t>
            </a:r>
            <a:r>
              <a:rPr lang="ko-KR" altLang="en-US" sz="2000" dirty="0">
                <a:latin typeface="+mj-lt"/>
              </a:rPr>
              <a:t>분 수업</a:t>
            </a:r>
            <a:r>
              <a:rPr lang="en-US" altLang="ko-KR" sz="2000" dirty="0">
                <a:latin typeface="+mj-lt"/>
              </a:rPr>
              <a:t>+ 10</a:t>
            </a:r>
            <a:r>
              <a:rPr lang="ko-KR" altLang="en-US" sz="2000" dirty="0">
                <a:latin typeface="+mj-lt"/>
              </a:rPr>
              <a:t>분 쉬는 시간 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sz="2000" dirty="0">
              <a:latin typeface="+mj-lt"/>
            </a:endParaRPr>
          </a:p>
        </p:txBody>
      </p:sp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15616" cy="2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64863"/>
              </p:ext>
            </p:extLst>
          </p:nvPr>
        </p:nvGraphicFramePr>
        <p:xfrm>
          <a:off x="467544" y="2708921"/>
          <a:ext cx="8280920" cy="37465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86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458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46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883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4938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53073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04.16(</a:t>
                      </a:r>
                      <a:r>
                        <a:rPr lang="ko-KR" altLang="en-US" sz="1600" dirty="0"/>
                        <a:t>목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04.17(</a:t>
                      </a:r>
                      <a:r>
                        <a:rPr lang="ko-KR" altLang="en-US" sz="1600" dirty="0"/>
                        <a:t>금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04.20(</a:t>
                      </a:r>
                      <a:r>
                        <a:rPr lang="ko-KR" altLang="en-US" sz="1600" dirty="0"/>
                        <a:t>월</a:t>
                      </a:r>
                      <a:r>
                        <a:rPr lang="en-US" altLang="ko-KR" sz="1600" dirty="0"/>
                        <a:t>)~</a:t>
                      </a:r>
                    </a:p>
                    <a:p>
                      <a:pPr algn="ctr" latinLnBrk="1"/>
                      <a:r>
                        <a:rPr lang="en-US" altLang="ko-KR" sz="1600" dirty="0"/>
                        <a:t>05.27(</a:t>
                      </a:r>
                      <a:r>
                        <a:rPr lang="ko-KR" altLang="en-US" sz="1600" dirty="0"/>
                        <a:t>수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05.28(</a:t>
                      </a:r>
                      <a:r>
                        <a:rPr lang="ko-KR" altLang="en-US" sz="1600" dirty="0"/>
                        <a:t>목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05.29(</a:t>
                      </a:r>
                      <a:r>
                        <a:rPr lang="ko-KR" altLang="en-US" sz="1600" dirty="0"/>
                        <a:t>금</a:t>
                      </a:r>
                      <a:r>
                        <a:rPr lang="en-US" altLang="ko-KR" sz="1600" dirty="0"/>
                        <a:t>)</a:t>
                      </a:r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3116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/>
                        <a:t>헤어입직자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분교</a:t>
                      </a:r>
                      <a:r>
                        <a:rPr lang="en-US" altLang="ko-KR" dirty="0"/>
                        <a:t>,</a:t>
                      </a:r>
                      <a:r>
                        <a:rPr lang="ko-KR" altLang="en-US" dirty="0" err="1"/>
                        <a:t>일산캠</a:t>
                      </a:r>
                      <a:r>
                        <a:rPr lang="en-US" altLang="ko-KR" dirty="0"/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교시</a:t>
                      </a:r>
                      <a:r>
                        <a:rPr lang="en-US" altLang="ko-KR" dirty="0"/>
                        <a:t>14:10</a:t>
                      </a:r>
                    </a:p>
                    <a:p>
                      <a:pPr algn="ctr" latinLnBrk="1"/>
                      <a:r>
                        <a:rPr lang="en-US" altLang="ko-KR" dirty="0"/>
                        <a:t>16:10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교시</a:t>
                      </a:r>
                      <a:r>
                        <a:rPr lang="en-US" altLang="ko-KR" dirty="0"/>
                        <a:t>14:10</a:t>
                      </a:r>
                    </a:p>
                    <a:p>
                      <a:pPr algn="ctr" latinLnBrk="1"/>
                      <a:r>
                        <a:rPr lang="en-US" altLang="ko-KR" dirty="0"/>
                        <a:t>16:10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14:10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3116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헤어</a:t>
                      </a:r>
                      <a:r>
                        <a:rPr lang="en-US" altLang="ko-KR" dirty="0"/>
                        <a:t>&amp;</a:t>
                      </a:r>
                      <a:r>
                        <a:rPr lang="ko-KR" altLang="en-US" dirty="0"/>
                        <a:t>메이크업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분교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 err="1"/>
                        <a:t>일산캠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11:00</a:t>
                      </a:r>
                    </a:p>
                    <a:p>
                      <a:pPr algn="ctr" latinLnBrk="1"/>
                      <a:r>
                        <a:rPr lang="en-US" altLang="ko-KR" dirty="0"/>
                        <a:t>13:00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11:00</a:t>
                      </a:r>
                    </a:p>
                    <a:p>
                      <a:pPr algn="ctr" latinLnBrk="1"/>
                      <a:r>
                        <a:rPr lang="en-US" altLang="ko-KR" dirty="0"/>
                        <a:t>13:00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09:30</a:t>
                      </a:r>
                    </a:p>
                    <a:p>
                      <a:pPr algn="ctr" latinLnBrk="1"/>
                      <a:r>
                        <a:rPr lang="en-US" altLang="ko-KR" dirty="0"/>
                        <a:t>13:30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3116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메이크업</a:t>
                      </a:r>
                      <a:r>
                        <a:rPr lang="en-US" altLang="ko-KR" dirty="0"/>
                        <a:t>&amp;</a:t>
                      </a:r>
                      <a:r>
                        <a:rPr lang="ko-KR" altLang="en-US" dirty="0"/>
                        <a:t>헤어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(</a:t>
                      </a:r>
                      <a:r>
                        <a:rPr lang="ko-KR" altLang="en-US" dirty="0"/>
                        <a:t>본교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 err="1"/>
                        <a:t>화정캠</a:t>
                      </a:r>
                      <a:r>
                        <a:rPr lang="en-US" altLang="ko-KR" dirty="0"/>
                        <a:t>)</a:t>
                      </a:r>
                      <a:endParaRPr lang="ko-KR" alt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11:00</a:t>
                      </a:r>
                    </a:p>
                    <a:p>
                      <a:pPr algn="ctr" latinLnBrk="1"/>
                      <a:r>
                        <a:rPr lang="en-US" altLang="ko-KR" dirty="0"/>
                        <a:t>13:00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11:00</a:t>
                      </a:r>
                    </a:p>
                    <a:p>
                      <a:pPr algn="ctr" latinLnBrk="1"/>
                      <a:r>
                        <a:rPr lang="en-US" altLang="ko-KR" dirty="0"/>
                        <a:t>13:00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09:30</a:t>
                      </a:r>
                    </a:p>
                    <a:p>
                      <a:pPr algn="ctr" latinLnBrk="1"/>
                      <a:r>
                        <a:rPr lang="en-US" altLang="ko-KR" dirty="0"/>
                        <a:t>13:30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</a:t>
                      </a:r>
                      <a:r>
                        <a:rPr lang="ko-KR" altLang="en-US" dirty="0"/>
                        <a:t>교시</a:t>
                      </a:r>
                      <a:endParaRPr lang="en-US" altLang="ko-KR" dirty="0"/>
                    </a:p>
                    <a:p>
                      <a:pPr algn="ctr" latinLnBrk="1"/>
                      <a:r>
                        <a:rPr lang="en-US" altLang="ko-KR" dirty="0"/>
                        <a:t>09:10</a:t>
                      </a:r>
                    </a:p>
                    <a:p>
                      <a:pPr algn="ctr" latinLnBrk="1"/>
                      <a:r>
                        <a:rPr lang="en-US" altLang="ko-KR" dirty="0"/>
                        <a:t>18:10</a:t>
                      </a:r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19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67544" y="1929532"/>
            <a:ext cx="8208912" cy="144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148064" y="908720"/>
            <a:ext cx="3528392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온라인개학 학사일정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lt"/>
              </a:rPr>
              <a:t>3. </a:t>
            </a:r>
            <a:r>
              <a:rPr lang="ko-KR" altLang="en-US" sz="2000" b="1" dirty="0">
                <a:latin typeface="+mj-lt"/>
              </a:rPr>
              <a:t> 온라인강의 방법 및 커리큘럼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3-1. </a:t>
            </a:r>
            <a:r>
              <a:rPr lang="ko-KR" altLang="en-US" sz="2000" dirty="0">
                <a:latin typeface="+mj-lt"/>
              </a:rPr>
              <a:t>온라인강의 방법</a:t>
            </a:r>
            <a:r>
              <a:rPr lang="en-US" altLang="ko-KR" sz="2000" dirty="0">
                <a:latin typeface="+mj-lt"/>
              </a:rPr>
              <a:t>: zoom</a:t>
            </a:r>
            <a:r>
              <a:rPr lang="ko-KR" altLang="en-US" sz="2000" dirty="0">
                <a:latin typeface="+mj-lt"/>
              </a:rPr>
              <a:t>사이트를 통한 쌍방향 수업</a:t>
            </a:r>
            <a:r>
              <a:rPr lang="en-US" altLang="ko-KR" sz="2000" dirty="0">
                <a:latin typeface="+mj-lt"/>
              </a:rPr>
              <a:t>(</a:t>
            </a:r>
            <a:r>
              <a:rPr lang="ko-KR" altLang="en-US" sz="2000" dirty="0">
                <a:latin typeface="+mj-lt"/>
              </a:rPr>
              <a:t>강의식</a:t>
            </a:r>
            <a:r>
              <a:rPr lang="en-US" altLang="ko-KR" sz="2000" dirty="0">
                <a:latin typeface="+mj-lt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3-2. </a:t>
            </a:r>
            <a:r>
              <a:rPr lang="ko-KR" altLang="en-US" sz="2000" dirty="0">
                <a:latin typeface="+mj-lt"/>
              </a:rPr>
              <a:t>온라인강의 커리큘럼</a:t>
            </a:r>
            <a:r>
              <a:rPr lang="en-US" altLang="ko-KR" sz="2000" dirty="0">
                <a:latin typeface="+mj-lt"/>
              </a:rPr>
              <a:t>: </a:t>
            </a:r>
            <a:r>
              <a:rPr lang="ko-KR" altLang="en-US" sz="2000" dirty="0" err="1">
                <a:latin typeface="+mj-lt"/>
              </a:rPr>
              <a:t>미용학</a:t>
            </a:r>
            <a:r>
              <a:rPr lang="ko-KR" altLang="en-US" sz="2000" dirty="0">
                <a:latin typeface="+mj-lt"/>
              </a:rPr>
              <a:t> 총론</a:t>
            </a:r>
            <a:r>
              <a:rPr lang="en-US" altLang="ko-KR" sz="2000" dirty="0">
                <a:latin typeface="+mj-lt"/>
              </a:rPr>
              <a:t>(116H) -&gt; </a:t>
            </a:r>
            <a:r>
              <a:rPr lang="ko-KR" altLang="en-US" sz="2000" b="1" dirty="0" err="1">
                <a:solidFill>
                  <a:srgbClr val="FF0000"/>
                </a:solidFill>
                <a:latin typeface="+mj-lt"/>
              </a:rPr>
              <a:t>국가자격검정필기교과</a:t>
            </a:r>
            <a:endParaRPr lang="en-US" altLang="ko-KR" sz="2000" b="1" dirty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 - </a:t>
            </a:r>
            <a:r>
              <a:rPr lang="ko-KR" altLang="en-US" sz="2000" b="1" dirty="0">
                <a:latin typeface="+mj-lt"/>
              </a:rPr>
              <a:t>미용이론</a:t>
            </a:r>
            <a:r>
              <a:rPr lang="en-US" altLang="ko-KR" sz="2000" b="1" dirty="0">
                <a:latin typeface="+mj-lt"/>
              </a:rPr>
              <a:t>(42H): </a:t>
            </a:r>
            <a:r>
              <a:rPr lang="ko-KR" altLang="en-US" sz="1400" dirty="0">
                <a:latin typeface="+mj-lt"/>
              </a:rPr>
              <a:t>미용총론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미용의 역사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미용장비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 err="1">
                <a:latin typeface="+mj-lt"/>
              </a:rPr>
              <a:t>헤어샴푸</a:t>
            </a:r>
            <a:r>
              <a:rPr lang="ko-KR" altLang="en-US" sz="1400" dirty="0">
                <a:latin typeface="+mj-lt"/>
              </a:rPr>
              <a:t> 및 </a:t>
            </a:r>
            <a:r>
              <a:rPr lang="ko-KR" altLang="en-US" sz="1400" dirty="0" err="1">
                <a:latin typeface="+mj-lt"/>
              </a:rPr>
              <a:t>컨디셔너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 err="1">
                <a:latin typeface="+mj-lt"/>
              </a:rPr>
              <a:t>헤어커트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 err="1">
                <a:latin typeface="+mj-lt"/>
              </a:rPr>
              <a:t>헤어퍼머넌트웨이브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헤어스타일연출</a:t>
            </a:r>
            <a:r>
              <a:rPr lang="en-US" altLang="ko-KR" sz="1400" dirty="0">
                <a:latin typeface="+mj-lt"/>
              </a:rPr>
              <a:t>,</a:t>
            </a:r>
            <a:r>
              <a:rPr lang="ko-KR" altLang="en-US" sz="1400" dirty="0">
                <a:latin typeface="+mj-lt"/>
              </a:rPr>
              <a:t> 두피 및 모발관리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 err="1">
                <a:latin typeface="+mj-lt"/>
              </a:rPr>
              <a:t>헤어컬러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피부와 피부 부속기관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피부와 영양  등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 - </a:t>
            </a:r>
            <a:r>
              <a:rPr lang="ko-KR" altLang="en-US" sz="2000" b="1" dirty="0" err="1">
                <a:latin typeface="+mj-lt"/>
              </a:rPr>
              <a:t>공중위생관리학</a:t>
            </a:r>
            <a:r>
              <a:rPr lang="en-US" altLang="ko-KR" sz="2000" b="1" dirty="0">
                <a:latin typeface="+mj-lt"/>
              </a:rPr>
              <a:t>(42H): </a:t>
            </a:r>
            <a:r>
              <a:rPr lang="ko-KR" altLang="en-US" sz="1400" dirty="0">
                <a:latin typeface="+mj-lt"/>
              </a:rPr>
              <a:t>공중보건학 총론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질병관리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가족 및 노인보건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환경보건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산업보건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식품위생과 영양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소독의 정의 및 분류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병원성 미생물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소독방법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분야별 위생 소득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공중위생관리법의 목적 및 정의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영업의 신고 및 폐업 등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lt"/>
              </a:rPr>
              <a:t> - </a:t>
            </a:r>
            <a:r>
              <a:rPr lang="ko-KR" altLang="en-US" sz="2000" b="1" dirty="0">
                <a:latin typeface="+mj-lt"/>
              </a:rPr>
              <a:t>화장품학</a:t>
            </a:r>
            <a:r>
              <a:rPr lang="en-US" altLang="ko-KR" sz="2000" b="1" dirty="0">
                <a:latin typeface="+mj-lt"/>
              </a:rPr>
              <a:t>(32H): </a:t>
            </a:r>
            <a:r>
              <a:rPr lang="ko-KR" altLang="en-US" sz="1400" dirty="0" err="1">
                <a:latin typeface="+mj-lt"/>
              </a:rPr>
              <a:t>화장품학</a:t>
            </a:r>
            <a:r>
              <a:rPr lang="ko-KR" altLang="en-US" sz="1400" dirty="0">
                <a:latin typeface="+mj-lt"/>
              </a:rPr>
              <a:t> 개론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화장품 제조</a:t>
            </a:r>
            <a:r>
              <a:rPr lang="en-US" altLang="ko-KR" sz="1400" dirty="0">
                <a:latin typeface="+mj-lt"/>
              </a:rPr>
              <a:t>, </a:t>
            </a:r>
            <a:r>
              <a:rPr lang="ko-KR" altLang="en-US" sz="1400" dirty="0">
                <a:latin typeface="+mj-lt"/>
              </a:rPr>
              <a:t>화장품의 종류와 기능 등</a:t>
            </a:r>
            <a:endParaRPr lang="en-US" altLang="ko-KR" sz="14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sz="14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400" dirty="0">
                <a:latin typeface="+mj-lt"/>
              </a:rPr>
              <a:t>※ </a:t>
            </a:r>
            <a:r>
              <a:rPr lang="ko-KR" altLang="en-US" sz="1400" dirty="0">
                <a:latin typeface="+mj-lt"/>
              </a:rPr>
              <a:t>온라인 강의에 편성된 </a:t>
            </a:r>
            <a:r>
              <a:rPr lang="ko-KR" altLang="en-US" sz="1400" dirty="0" err="1">
                <a:latin typeface="+mj-lt"/>
              </a:rPr>
              <a:t>미용학</a:t>
            </a:r>
            <a:r>
              <a:rPr lang="ko-KR" altLang="en-US" sz="1400" dirty="0">
                <a:latin typeface="+mj-lt"/>
              </a:rPr>
              <a:t> 총론은 미용사</a:t>
            </a:r>
            <a:r>
              <a:rPr lang="en-US" altLang="ko-KR" sz="1400" dirty="0">
                <a:latin typeface="+mj-lt"/>
              </a:rPr>
              <a:t>(</a:t>
            </a:r>
            <a:r>
              <a:rPr lang="ko-KR" altLang="en-US" sz="1400" dirty="0">
                <a:latin typeface="+mj-lt"/>
              </a:rPr>
              <a:t>일반</a:t>
            </a:r>
            <a:r>
              <a:rPr lang="en-US" altLang="ko-KR" sz="1400" dirty="0">
                <a:latin typeface="+mj-lt"/>
              </a:rPr>
              <a:t>), </a:t>
            </a:r>
            <a:r>
              <a:rPr lang="ko-KR" altLang="en-US" sz="1400" dirty="0">
                <a:latin typeface="+mj-lt"/>
              </a:rPr>
              <a:t>미용사</a:t>
            </a:r>
            <a:r>
              <a:rPr lang="en-US" altLang="ko-KR" sz="1400" dirty="0">
                <a:latin typeface="+mj-lt"/>
              </a:rPr>
              <a:t>(</a:t>
            </a:r>
            <a:r>
              <a:rPr lang="ko-KR" altLang="en-US" sz="1400" dirty="0">
                <a:latin typeface="+mj-lt"/>
              </a:rPr>
              <a:t>메이크업</a:t>
            </a:r>
            <a:r>
              <a:rPr lang="en-US" altLang="ko-KR" sz="1400" dirty="0">
                <a:latin typeface="+mj-lt"/>
              </a:rPr>
              <a:t>) </a:t>
            </a:r>
            <a:r>
              <a:rPr lang="ko-KR" altLang="en-US" sz="1400" dirty="0">
                <a:latin typeface="+mj-lt"/>
              </a:rPr>
              <a:t>국가자격증 필기시험 교과이므로 아주 중요한 교과입니다</a:t>
            </a:r>
            <a:endParaRPr lang="en-US" altLang="ko-KR" sz="1400" dirty="0">
              <a:latin typeface="+mj-lt"/>
            </a:endParaRPr>
          </a:p>
        </p:txBody>
      </p:sp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15616" cy="2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526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203306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250000"/>
              </a:lnSpc>
              <a:buNone/>
            </a:pPr>
            <a:r>
              <a:rPr lang="en-US" altLang="ko-KR" sz="4400" b="1" dirty="0"/>
              <a:t>2. </a:t>
            </a:r>
            <a:r>
              <a:rPr lang="ko-KR" altLang="en-US" sz="4400" b="1" dirty="0"/>
              <a:t>온라인 개학 </a:t>
            </a:r>
            <a:r>
              <a:rPr lang="ko-KR" altLang="en-US" sz="4400" b="1" dirty="0" err="1"/>
              <a:t>출결안내</a:t>
            </a:r>
            <a:endParaRPr lang="ko-KR" altLang="en-US" sz="4400" b="1" dirty="0"/>
          </a:p>
        </p:txBody>
      </p:sp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15616" cy="2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3327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67544" y="1929532"/>
            <a:ext cx="8208912" cy="144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148064" y="908720"/>
            <a:ext cx="3528392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온라인개학 출결안내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lt"/>
              </a:rPr>
              <a:t>1. </a:t>
            </a:r>
            <a:r>
              <a:rPr lang="ko-KR" altLang="en-US" sz="2000" b="1" dirty="0">
                <a:latin typeface="+mj-lt"/>
              </a:rPr>
              <a:t> </a:t>
            </a:r>
            <a:r>
              <a:rPr lang="ko-KR" altLang="en-US" sz="2000" b="1" dirty="0" smtClean="0">
                <a:latin typeface="+mj-lt"/>
              </a:rPr>
              <a:t>온라</a:t>
            </a:r>
            <a:r>
              <a:rPr lang="ko-KR" altLang="en-US" sz="2000" b="1" dirty="0">
                <a:latin typeface="+mj-lt"/>
              </a:rPr>
              <a:t>인</a:t>
            </a:r>
            <a:r>
              <a:rPr lang="ko-KR" altLang="en-US" sz="2000" b="1" dirty="0" smtClean="0">
                <a:latin typeface="+mj-lt"/>
              </a:rPr>
              <a:t>개학 </a:t>
            </a:r>
            <a:r>
              <a:rPr lang="ko-KR" altLang="en-US" sz="2000" b="1" dirty="0">
                <a:latin typeface="+mj-lt"/>
              </a:rPr>
              <a:t>출결안내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1. </a:t>
            </a:r>
            <a:r>
              <a:rPr lang="ko-KR" altLang="en-US" sz="2000" dirty="0">
                <a:latin typeface="+mj-lt"/>
              </a:rPr>
              <a:t>온라인 강의 사이트</a:t>
            </a:r>
            <a:r>
              <a:rPr lang="en-US" altLang="ko-KR" sz="2000" dirty="0">
                <a:latin typeface="+mj-lt"/>
              </a:rPr>
              <a:t>: Zoom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2. </a:t>
            </a:r>
            <a:r>
              <a:rPr lang="ko-KR" altLang="en-US" sz="2000" dirty="0">
                <a:latin typeface="+mj-lt"/>
              </a:rPr>
              <a:t>수업시간 시작 </a:t>
            </a:r>
            <a:r>
              <a:rPr lang="en-US" altLang="ko-KR" sz="2000" dirty="0">
                <a:latin typeface="+mj-lt"/>
              </a:rPr>
              <a:t>10</a:t>
            </a:r>
            <a:r>
              <a:rPr lang="ko-KR" altLang="en-US" sz="2000" dirty="0">
                <a:latin typeface="+mj-lt"/>
              </a:rPr>
              <a:t>분 전 접속 </a:t>
            </a:r>
            <a:endParaRPr lang="en-US" altLang="ko-KR" sz="20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>
                <a:latin typeface="+mj-lt"/>
              </a:rPr>
              <a:t>3. </a:t>
            </a:r>
            <a:r>
              <a:rPr lang="ko-KR" altLang="en-US" sz="2000" dirty="0">
                <a:latin typeface="+mj-lt"/>
              </a:rPr>
              <a:t>출결방법</a:t>
            </a:r>
            <a:endParaRPr lang="en-US" altLang="ko-KR" sz="2000" dirty="0">
              <a:latin typeface="+mj-lt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dirty="0" smtClean="0">
                <a:latin typeface="+mj-lt"/>
              </a:rPr>
              <a:t>휴대폰</a:t>
            </a:r>
            <a:r>
              <a:rPr lang="en-US" altLang="ko-KR" sz="2000" dirty="0" smtClean="0">
                <a:latin typeface="+mj-lt"/>
              </a:rPr>
              <a:t>, PC, </a:t>
            </a:r>
            <a:r>
              <a:rPr lang="ko-KR" altLang="en-US" sz="2000" dirty="0" err="1" smtClean="0">
                <a:latin typeface="+mj-lt"/>
              </a:rPr>
              <a:t>태블릿</a:t>
            </a:r>
            <a:r>
              <a:rPr lang="ko-KR" altLang="en-US" sz="2000" dirty="0" smtClean="0">
                <a:latin typeface="+mj-lt"/>
              </a:rPr>
              <a:t> </a:t>
            </a:r>
            <a:r>
              <a:rPr lang="en-US" altLang="ko-KR" sz="2000" dirty="0" smtClean="0">
                <a:latin typeface="+mj-lt"/>
              </a:rPr>
              <a:t>PC </a:t>
            </a:r>
            <a:r>
              <a:rPr lang="ko-KR" altLang="en-US" sz="2000" dirty="0" smtClean="0">
                <a:latin typeface="+mj-lt"/>
              </a:rPr>
              <a:t>등의 인터넷 접속이 가능한 매체를 활용하여 </a:t>
            </a:r>
            <a:r>
              <a:rPr lang="en-US" altLang="ko-KR" sz="2000" dirty="0" smtClean="0">
                <a:latin typeface="+mj-lt"/>
              </a:rPr>
              <a:t>zoom</a:t>
            </a:r>
            <a:r>
              <a:rPr lang="ko-KR" altLang="en-US" sz="2000" dirty="0" smtClean="0">
                <a:latin typeface="+mj-lt"/>
              </a:rPr>
              <a:t>사이트 접속하여 </a:t>
            </a:r>
            <a:r>
              <a:rPr lang="ko-KR" altLang="en-US" sz="2000" dirty="0" err="1" smtClean="0">
                <a:latin typeface="+mj-lt"/>
              </a:rPr>
              <a:t>교강사가</a:t>
            </a:r>
            <a:r>
              <a:rPr lang="ko-KR" altLang="en-US" sz="2000" dirty="0" smtClean="0">
                <a:latin typeface="+mj-lt"/>
              </a:rPr>
              <a:t> 수업시간 시작 전 안내하는 </a:t>
            </a:r>
            <a:r>
              <a:rPr lang="en-US" altLang="ko-KR" sz="2000" dirty="0" smtClean="0">
                <a:latin typeface="+mj-lt"/>
              </a:rPr>
              <a:t>zoom </a:t>
            </a:r>
            <a:r>
              <a:rPr lang="ko-KR" altLang="en-US" sz="2000" dirty="0" smtClean="0">
                <a:latin typeface="+mj-lt"/>
              </a:rPr>
              <a:t>플랫폼의 </a:t>
            </a:r>
            <a:r>
              <a:rPr lang="ko-KR" altLang="en-US" sz="2000" dirty="0" err="1" smtClean="0">
                <a:latin typeface="+mj-lt"/>
              </a:rPr>
              <a:t>회의방</a:t>
            </a:r>
            <a:r>
              <a:rPr lang="ko-KR" altLang="en-US" sz="2000" dirty="0" smtClean="0">
                <a:latin typeface="+mj-lt"/>
              </a:rPr>
              <a:t> 아이디와 비번을 입력하고 참여함</a:t>
            </a:r>
            <a:endParaRPr lang="en-US" altLang="ko-KR" sz="2000" dirty="0" smtClean="0">
              <a:latin typeface="+mj-lt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ko-KR" altLang="en-US" sz="2000" b="1" dirty="0" smtClean="0">
                <a:solidFill>
                  <a:srgbClr val="FF0000"/>
                </a:solidFill>
                <a:latin typeface="+mj-lt"/>
              </a:rPr>
              <a:t>매 </a:t>
            </a:r>
            <a:r>
              <a:rPr lang="ko-KR" altLang="en-US" sz="2000" b="1" dirty="0">
                <a:solidFill>
                  <a:srgbClr val="FF0000"/>
                </a:solidFill>
                <a:latin typeface="+mj-lt"/>
              </a:rPr>
              <a:t>교시 </a:t>
            </a:r>
            <a:r>
              <a:rPr lang="ko-KR" altLang="en-US" sz="2000" b="1" dirty="0" smtClean="0">
                <a:solidFill>
                  <a:srgbClr val="FF0000"/>
                </a:solidFill>
                <a:latin typeface="+mj-lt"/>
              </a:rPr>
              <a:t>시작과 끝 시간에 학생증을 </a:t>
            </a:r>
            <a:r>
              <a:rPr lang="ko-KR" altLang="en-US" sz="2000" b="1" dirty="0">
                <a:solidFill>
                  <a:srgbClr val="FF0000"/>
                </a:solidFill>
                <a:latin typeface="+mj-lt"/>
              </a:rPr>
              <a:t>들고 화면 캡쳐 후 </a:t>
            </a:r>
            <a:r>
              <a:rPr lang="ko-KR" altLang="en-US" sz="2000" b="1" dirty="0" smtClean="0">
                <a:solidFill>
                  <a:srgbClr val="FF0000"/>
                </a:solidFill>
                <a:latin typeface="+mj-lt"/>
              </a:rPr>
              <a:t>저장함</a:t>
            </a:r>
            <a:endParaRPr lang="en-US" altLang="ko-KR" sz="2000" b="1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sz="2000" b="1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15616" cy="2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803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67544" y="1929532"/>
            <a:ext cx="8208912" cy="144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148064" y="908720"/>
            <a:ext cx="3528392" cy="216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ko-KR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온라인개학 출결안내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573030"/>
            <a:ext cx="8939336" cy="54292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lt"/>
              </a:rPr>
              <a:t>1. </a:t>
            </a:r>
            <a:r>
              <a:rPr lang="ko-KR" altLang="en-US" sz="2000" b="1" dirty="0">
                <a:latin typeface="+mj-lt"/>
              </a:rPr>
              <a:t> </a:t>
            </a:r>
            <a:r>
              <a:rPr lang="ko-KR" altLang="en-US" sz="2000" b="1" dirty="0" err="1">
                <a:latin typeface="+mj-lt"/>
              </a:rPr>
              <a:t>온라인개학</a:t>
            </a:r>
            <a:r>
              <a:rPr lang="ko-KR" altLang="en-US" sz="2000" b="1" dirty="0">
                <a:latin typeface="+mj-lt"/>
              </a:rPr>
              <a:t> 출결안내</a:t>
            </a:r>
          </a:p>
          <a:p>
            <a:pPr marL="0" indent="0">
              <a:buNone/>
            </a:pPr>
            <a:r>
              <a:rPr lang="ko-KR" altLang="en-US" sz="1800" dirty="0" smtClean="0">
                <a:latin typeface="+mj-lt"/>
              </a:rPr>
              <a:t>예시</a:t>
            </a:r>
            <a:r>
              <a:rPr lang="en-US" altLang="ko-KR" sz="1800" dirty="0">
                <a:latin typeface="+mj-lt"/>
              </a:rPr>
              <a:t>) </a:t>
            </a:r>
            <a:r>
              <a:rPr lang="ko-KR" altLang="en-US" sz="1800" dirty="0" err="1">
                <a:latin typeface="+mj-lt"/>
              </a:rPr>
              <a:t>헤어입직자과정</a:t>
            </a:r>
            <a:r>
              <a:rPr lang="ko-KR" altLang="en-US" sz="1800" dirty="0">
                <a:latin typeface="+mj-lt"/>
              </a:rPr>
              <a:t> 홍길동 </a:t>
            </a:r>
            <a:r>
              <a:rPr lang="ko-KR" altLang="en-US" sz="1800" dirty="0" err="1">
                <a:latin typeface="+mj-lt"/>
              </a:rPr>
              <a:t>일산에르모소에서</a:t>
            </a:r>
            <a:r>
              <a:rPr lang="ko-KR" altLang="en-US" sz="1800" dirty="0">
                <a:latin typeface="+mj-lt"/>
              </a:rPr>
              <a:t> 온라인강의 듣기</a:t>
            </a:r>
            <a:r>
              <a:rPr lang="en-US" altLang="ko-KR" sz="1800" dirty="0" smtClean="0">
                <a:latin typeface="+mj-lt"/>
              </a:rPr>
              <a:t>!</a:t>
            </a:r>
          </a:p>
          <a:p>
            <a:pPr marL="0" indent="0">
              <a:buNone/>
            </a:pPr>
            <a:endParaRPr lang="en-US" altLang="ko-KR" sz="1800" dirty="0" smtClean="0">
              <a:latin typeface="+mj-lt"/>
            </a:endParaRPr>
          </a:p>
          <a:p>
            <a:pPr marL="0" indent="0">
              <a:buNone/>
            </a:pPr>
            <a:r>
              <a:rPr lang="en-US" altLang="ko-KR" sz="1800" dirty="0" smtClean="0">
                <a:latin typeface="+mj-lt"/>
              </a:rPr>
              <a:t>4/16</a:t>
            </a:r>
            <a:r>
              <a:rPr lang="en-US" altLang="ko-KR" sz="1800" dirty="0">
                <a:latin typeface="+mj-lt"/>
              </a:rPr>
              <a:t>(</a:t>
            </a:r>
            <a:r>
              <a:rPr lang="ko-KR" altLang="en-US" sz="1800" dirty="0">
                <a:latin typeface="+mj-lt"/>
              </a:rPr>
              <a:t>목</a:t>
            </a:r>
            <a:r>
              <a:rPr lang="en-US" altLang="ko-KR" sz="1800" dirty="0">
                <a:latin typeface="+mj-lt"/>
              </a:rPr>
              <a:t>) </a:t>
            </a:r>
            <a:r>
              <a:rPr lang="ko-KR" altLang="en-US" sz="1800" dirty="0" err="1">
                <a:latin typeface="+mj-lt"/>
              </a:rPr>
              <a:t>첫수업</a:t>
            </a:r>
            <a:r>
              <a:rPr lang="ko-KR" altLang="en-US" sz="1800" dirty="0">
                <a:latin typeface="+mj-lt"/>
              </a:rPr>
              <a:t> 시작</a:t>
            </a:r>
            <a:r>
              <a:rPr lang="en-US" altLang="ko-KR" sz="1800" dirty="0">
                <a:latin typeface="+mj-lt"/>
              </a:rPr>
              <a:t>! 2</a:t>
            </a:r>
            <a:r>
              <a:rPr lang="ko-KR" altLang="en-US" sz="1800" dirty="0">
                <a:latin typeface="+mj-lt"/>
              </a:rPr>
              <a:t>교시 수업</a:t>
            </a:r>
            <a:r>
              <a:rPr lang="en-US" altLang="ko-KR" sz="1800" dirty="0">
                <a:latin typeface="+mj-lt"/>
              </a:rPr>
              <a:t>(14:10~16:10)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600" dirty="0" smtClean="0">
                <a:latin typeface="+mj-lt"/>
              </a:rPr>
              <a:t>- </a:t>
            </a:r>
            <a:r>
              <a:rPr lang="en-US" altLang="ko-KR" sz="1600" b="1" dirty="0" smtClean="0">
                <a:latin typeface="+mj-lt"/>
              </a:rPr>
              <a:t>14:00</a:t>
            </a:r>
            <a:r>
              <a:rPr lang="en-US" altLang="ko-KR" sz="1600" b="1" dirty="0">
                <a:latin typeface="+mj-lt"/>
              </a:rPr>
              <a:t>: </a:t>
            </a:r>
            <a:r>
              <a:rPr lang="ko-KR" altLang="en-US" sz="1600" dirty="0">
                <a:latin typeface="+mj-lt"/>
              </a:rPr>
              <a:t>수업시간 </a:t>
            </a:r>
            <a:r>
              <a:rPr lang="en-US" altLang="ko-KR" sz="1600" dirty="0">
                <a:latin typeface="+mj-lt"/>
              </a:rPr>
              <a:t>10</a:t>
            </a:r>
            <a:r>
              <a:rPr lang="ko-KR" altLang="en-US" sz="1600" dirty="0">
                <a:latin typeface="+mj-lt"/>
              </a:rPr>
              <a:t>분 전 </a:t>
            </a:r>
            <a:r>
              <a:rPr lang="en-US" altLang="ko-KR" sz="1600" dirty="0">
                <a:latin typeface="+mj-lt"/>
              </a:rPr>
              <a:t>zoom</a:t>
            </a:r>
            <a:r>
              <a:rPr lang="ko-KR" altLang="en-US" sz="1600" dirty="0">
                <a:latin typeface="+mj-lt"/>
              </a:rPr>
              <a:t>접속 </a:t>
            </a:r>
            <a:r>
              <a:rPr lang="en-US" altLang="ko-KR" sz="1600" dirty="0">
                <a:latin typeface="+mj-lt"/>
              </a:rPr>
              <a:t>-&gt; </a:t>
            </a:r>
            <a:r>
              <a:rPr lang="ko-KR" altLang="en-US" sz="1600" dirty="0">
                <a:latin typeface="+mj-lt"/>
              </a:rPr>
              <a:t>선생님이 알려주신 아이디</a:t>
            </a:r>
            <a:r>
              <a:rPr lang="en-US" altLang="ko-KR" sz="1600" dirty="0">
                <a:latin typeface="+mj-lt"/>
              </a:rPr>
              <a:t>, </a:t>
            </a:r>
            <a:r>
              <a:rPr lang="ko-KR" altLang="en-US" sz="1600" dirty="0">
                <a:latin typeface="+mj-lt"/>
              </a:rPr>
              <a:t>패스워드 입력 </a:t>
            </a:r>
            <a:r>
              <a:rPr lang="en-US" altLang="ko-KR" sz="1600" dirty="0">
                <a:latin typeface="+mj-lt"/>
              </a:rPr>
              <a:t>-&gt; </a:t>
            </a:r>
            <a:r>
              <a:rPr lang="ko-KR" altLang="en-US" sz="1600" dirty="0">
                <a:latin typeface="+mj-lt"/>
              </a:rPr>
              <a:t>입장 </a:t>
            </a:r>
            <a:r>
              <a:rPr lang="ko-KR" altLang="en-US" sz="1600" dirty="0" smtClean="0">
                <a:latin typeface="+mj-lt"/>
              </a:rPr>
              <a:t> </a:t>
            </a:r>
            <a:endParaRPr lang="en-US" altLang="ko-KR" sz="1600" dirty="0" smtClean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600" dirty="0" smtClean="0">
                <a:solidFill>
                  <a:srgbClr val="FF0000"/>
                </a:solidFill>
                <a:latin typeface="+mj-lt"/>
              </a:rPr>
              <a:t>- 14:10: </a:t>
            </a:r>
            <a:r>
              <a:rPr lang="ko-KR" altLang="en-US" sz="1600" dirty="0" smtClean="0">
                <a:solidFill>
                  <a:srgbClr val="FF0000"/>
                </a:solidFill>
                <a:latin typeface="+mj-lt"/>
              </a:rPr>
              <a:t>선생님 안내에 따라 학생증 들고 화면 </a:t>
            </a:r>
            <a:r>
              <a:rPr lang="ko-KR" altLang="en-US" sz="1600" dirty="0" err="1" smtClean="0">
                <a:solidFill>
                  <a:srgbClr val="FF0000"/>
                </a:solidFill>
                <a:latin typeface="+mj-lt"/>
              </a:rPr>
              <a:t>캡쳐</a:t>
            </a:r>
            <a:r>
              <a:rPr lang="en-US" altLang="ko-KR" sz="1600" b="1" dirty="0" smtClean="0">
                <a:latin typeface="+mj-lt"/>
              </a:rPr>
              <a:t>(</a:t>
            </a:r>
            <a:r>
              <a:rPr lang="ko-KR" altLang="en-US" sz="1600" b="1" dirty="0" smtClean="0">
                <a:latin typeface="+mj-lt"/>
              </a:rPr>
              <a:t>화면은 </a:t>
            </a:r>
            <a:r>
              <a:rPr lang="ko-KR" altLang="en-US" sz="1600" b="1" dirty="0" err="1" smtClean="0">
                <a:latin typeface="+mj-lt"/>
              </a:rPr>
              <a:t>교강사가</a:t>
            </a:r>
            <a:r>
              <a:rPr lang="ko-KR" altLang="en-US" sz="1600" b="1" dirty="0" smtClean="0">
                <a:latin typeface="+mj-lt"/>
              </a:rPr>
              <a:t> </a:t>
            </a:r>
            <a:r>
              <a:rPr lang="ko-KR" altLang="en-US" sz="1600" b="1" dirty="0" err="1" smtClean="0">
                <a:latin typeface="+mj-lt"/>
              </a:rPr>
              <a:t>캡쳐함</a:t>
            </a:r>
            <a:r>
              <a:rPr lang="en-US" altLang="ko-KR" sz="1600" b="1" dirty="0" smtClean="0">
                <a:latin typeface="+mj-lt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600" b="1" dirty="0" smtClean="0">
                <a:latin typeface="+mj-lt"/>
              </a:rPr>
              <a:t>- 14:10~15:00: 1</a:t>
            </a:r>
            <a:r>
              <a:rPr lang="ko-KR" altLang="en-US" sz="1600" b="1" dirty="0" smtClean="0">
                <a:latin typeface="+mj-lt"/>
              </a:rPr>
              <a:t>교시 수업 진행 </a:t>
            </a:r>
            <a:endParaRPr lang="en-US" altLang="ko-KR" sz="1600" b="1" dirty="0" smtClean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600" dirty="0" smtClean="0">
                <a:solidFill>
                  <a:srgbClr val="FF0000"/>
                </a:solidFill>
                <a:latin typeface="+mj-lt"/>
              </a:rPr>
              <a:t>- 15:00: 1</a:t>
            </a:r>
            <a:r>
              <a:rPr lang="ko-KR" altLang="en-US" sz="1600" dirty="0" smtClean="0">
                <a:solidFill>
                  <a:srgbClr val="FF0000"/>
                </a:solidFill>
                <a:latin typeface="+mj-lt"/>
              </a:rPr>
              <a:t>교시 종료 후 학생증 들고 화면 </a:t>
            </a:r>
            <a:r>
              <a:rPr lang="ko-KR" altLang="en-US" sz="1600" dirty="0" err="1" smtClean="0">
                <a:solidFill>
                  <a:srgbClr val="FF0000"/>
                </a:solidFill>
                <a:latin typeface="+mj-lt"/>
              </a:rPr>
              <a:t>캡쳐</a:t>
            </a:r>
            <a:r>
              <a:rPr lang="ko-KR" altLang="en-US" sz="1600" dirty="0" smtClean="0">
                <a:solidFill>
                  <a:srgbClr val="FF0000"/>
                </a:solidFill>
                <a:latin typeface="+mj-lt"/>
              </a:rPr>
              <a:t> </a:t>
            </a:r>
            <a:endParaRPr lang="en-US" altLang="ko-KR" sz="1600" dirty="0" smtClean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600" b="1" dirty="0" smtClean="0">
                <a:latin typeface="+mj-lt"/>
              </a:rPr>
              <a:t>- 15:00~15:08</a:t>
            </a:r>
            <a:r>
              <a:rPr lang="en-US" altLang="ko-KR" sz="1600" b="1" dirty="0">
                <a:latin typeface="+mj-lt"/>
              </a:rPr>
              <a:t>:</a:t>
            </a:r>
            <a:r>
              <a:rPr lang="en-US" altLang="ko-KR" sz="1600" dirty="0">
                <a:latin typeface="+mj-lt"/>
              </a:rPr>
              <a:t> 1</a:t>
            </a:r>
            <a:r>
              <a:rPr lang="ko-KR" altLang="en-US" sz="1600" dirty="0">
                <a:latin typeface="+mj-lt"/>
              </a:rPr>
              <a:t>교시 쉬는 시간</a:t>
            </a:r>
            <a:endParaRPr lang="en-US" altLang="ko-KR" sz="16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600" dirty="0">
                <a:latin typeface="+mj-lt"/>
              </a:rPr>
              <a:t>- </a:t>
            </a:r>
            <a:r>
              <a:rPr lang="en-US" altLang="ko-KR" sz="1600" b="1" dirty="0">
                <a:latin typeface="+mj-lt"/>
              </a:rPr>
              <a:t>15:08:</a:t>
            </a:r>
            <a:r>
              <a:rPr lang="en-US" altLang="ko-KR" sz="1600" dirty="0">
                <a:latin typeface="+mj-lt"/>
              </a:rPr>
              <a:t> 2</a:t>
            </a:r>
            <a:r>
              <a:rPr lang="ko-KR" altLang="en-US" sz="1600" dirty="0">
                <a:latin typeface="+mj-lt"/>
              </a:rPr>
              <a:t>교시 출결준비</a:t>
            </a:r>
            <a:r>
              <a:rPr lang="en-US" altLang="ko-KR" sz="1600" dirty="0">
                <a:latin typeface="+mj-lt"/>
              </a:rPr>
              <a:t>, </a:t>
            </a:r>
            <a:r>
              <a:rPr lang="ko-KR" altLang="en-US" sz="1600" dirty="0">
                <a:latin typeface="+mj-lt"/>
              </a:rPr>
              <a:t>학생증준비  </a:t>
            </a:r>
            <a:endParaRPr lang="en-US" altLang="ko-KR" sz="16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600" b="1" dirty="0">
                <a:solidFill>
                  <a:srgbClr val="FF0000"/>
                </a:solidFill>
                <a:latin typeface="+mj-lt"/>
              </a:rPr>
              <a:t>- </a:t>
            </a:r>
            <a:r>
              <a:rPr lang="en-US" altLang="ko-KR" sz="1600" dirty="0">
                <a:solidFill>
                  <a:srgbClr val="FF0000"/>
                </a:solidFill>
                <a:latin typeface="+mj-lt"/>
              </a:rPr>
              <a:t>15:10</a:t>
            </a:r>
            <a:r>
              <a:rPr lang="en-US" altLang="ko-KR" sz="1600" b="1" dirty="0">
                <a:solidFill>
                  <a:srgbClr val="FF0000"/>
                </a:solidFill>
                <a:latin typeface="+mj-lt"/>
              </a:rPr>
              <a:t>:</a:t>
            </a:r>
            <a:r>
              <a:rPr lang="en-US" altLang="ko-KR" sz="1600" dirty="0">
                <a:solidFill>
                  <a:srgbClr val="FF0000"/>
                </a:solidFill>
                <a:latin typeface="+mj-lt"/>
              </a:rPr>
              <a:t> 2</a:t>
            </a:r>
            <a:r>
              <a:rPr lang="ko-KR" altLang="en-US" sz="1600" dirty="0">
                <a:solidFill>
                  <a:srgbClr val="FF0000"/>
                </a:solidFill>
                <a:latin typeface="+mj-lt"/>
              </a:rPr>
              <a:t>교시 출결확인 학생증 들고 화면 </a:t>
            </a:r>
            <a:r>
              <a:rPr lang="ko-KR" altLang="en-US" sz="1600" dirty="0" err="1">
                <a:solidFill>
                  <a:srgbClr val="FF0000"/>
                </a:solidFill>
                <a:latin typeface="+mj-lt"/>
              </a:rPr>
              <a:t>캡쳐</a:t>
            </a:r>
            <a:endParaRPr lang="en-US" altLang="ko-KR" sz="1600" dirty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600" dirty="0">
                <a:latin typeface="+mj-lt"/>
              </a:rPr>
              <a:t>- </a:t>
            </a:r>
            <a:r>
              <a:rPr lang="en-US" altLang="ko-KR" sz="1600" b="1" dirty="0" smtClean="0">
                <a:latin typeface="+mj-lt"/>
              </a:rPr>
              <a:t>15:10~16:00</a:t>
            </a:r>
            <a:r>
              <a:rPr lang="en-US" altLang="ko-KR" sz="1600" b="1" dirty="0">
                <a:latin typeface="+mj-lt"/>
              </a:rPr>
              <a:t>:</a:t>
            </a:r>
            <a:r>
              <a:rPr lang="en-US" altLang="ko-KR" sz="1600" dirty="0">
                <a:latin typeface="+mj-lt"/>
              </a:rPr>
              <a:t> 2</a:t>
            </a:r>
            <a:r>
              <a:rPr lang="ko-KR" altLang="en-US" sz="1600" dirty="0">
                <a:latin typeface="+mj-lt"/>
              </a:rPr>
              <a:t>교시 수업</a:t>
            </a:r>
            <a:endParaRPr lang="en-US" altLang="ko-KR" sz="16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600" dirty="0">
                <a:solidFill>
                  <a:srgbClr val="FF0000"/>
                </a:solidFill>
                <a:latin typeface="+mj-lt"/>
              </a:rPr>
              <a:t>- </a:t>
            </a:r>
            <a:r>
              <a:rPr lang="en-US" altLang="ko-KR" sz="1600" dirty="0" smtClean="0">
                <a:solidFill>
                  <a:srgbClr val="FF0000"/>
                </a:solidFill>
                <a:latin typeface="+mj-lt"/>
              </a:rPr>
              <a:t>16:00</a:t>
            </a:r>
            <a:r>
              <a:rPr lang="en-US" altLang="ko-KR" sz="1600" b="1" dirty="0">
                <a:solidFill>
                  <a:srgbClr val="FF0000"/>
                </a:solidFill>
                <a:latin typeface="+mj-lt"/>
              </a:rPr>
              <a:t>:</a:t>
            </a:r>
            <a:r>
              <a:rPr lang="en-US" altLang="ko-KR" sz="1600" dirty="0">
                <a:solidFill>
                  <a:srgbClr val="FF0000"/>
                </a:solidFill>
                <a:latin typeface="+mj-lt"/>
              </a:rPr>
              <a:t> </a:t>
            </a:r>
            <a:r>
              <a:rPr lang="ko-KR" altLang="en-US" sz="1600" dirty="0">
                <a:solidFill>
                  <a:srgbClr val="FF0000"/>
                </a:solidFill>
                <a:latin typeface="+mj-lt"/>
              </a:rPr>
              <a:t>종례 및 학생증 들고 화면 캡쳐</a:t>
            </a:r>
            <a:endParaRPr lang="en-US" altLang="ko-KR" sz="1600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" name="_x142003816" descr="EMB0000214c20d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15616" cy="28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6940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576</TotalTime>
  <Words>935</Words>
  <Application>Microsoft Office PowerPoint</Application>
  <PresentationFormat>화면 슬라이드 쇼(4:3)</PresentationFormat>
  <Paragraphs>191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8" baseType="lpstr">
      <vt:lpstr>맑은 고딕</vt:lpstr>
      <vt:lpstr>Arial</vt:lpstr>
      <vt:lpstr>Office 테마</vt:lpstr>
      <vt:lpstr>PowerPoint 프레젠테이션</vt:lpstr>
      <vt:lpstr>목차</vt:lpstr>
      <vt:lpstr>PowerPoint 프레젠테이션</vt:lpstr>
      <vt:lpstr>1. 온라인개학 학사일정</vt:lpstr>
      <vt:lpstr>1. 온라인개학 학사일정</vt:lpstr>
      <vt:lpstr>1. 온라인개학 학사일정</vt:lpstr>
      <vt:lpstr>PowerPoint 프레젠테이션</vt:lpstr>
      <vt:lpstr>2. 온라인개학 출결안내</vt:lpstr>
      <vt:lpstr>2. 온라인개학 출결안내</vt:lpstr>
      <vt:lpstr>PowerPoint 프레젠테이션</vt:lpstr>
      <vt:lpstr>3. 유의 및 안내사항</vt:lpstr>
      <vt:lpstr>3. 유의 및 안내사항</vt:lpstr>
      <vt:lpstr>3. 유의 및 안내사항</vt:lpstr>
      <vt:lpstr>3. 유의 및 안내사항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일산에르모소 운영회의</dc:title>
  <dc:creator>정지현</dc:creator>
  <cp:lastModifiedBy>홍 명화</cp:lastModifiedBy>
  <cp:revision>32</cp:revision>
  <dcterms:created xsi:type="dcterms:W3CDTF">2020-03-05T02:50:01Z</dcterms:created>
  <dcterms:modified xsi:type="dcterms:W3CDTF">2020-04-13T03:26:56Z</dcterms:modified>
</cp:coreProperties>
</file>